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0287000" cy="12763500"/>
  <p:notesSz cx="10287000" cy="1276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1525" y="3956685"/>
            <a:ext cx="8743950" cy="268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3050" y="7147560"/>
            <a:ext cx="7200900" cy="3190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14350" y="2935605"/>
            <a:ext cx="4474845" cy="842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297805" y="2935605"/>
            <a:ext cx="4474845" cy="842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0285080" cy="109575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4350" y="510540"/>
            <a:ext cx="9258300" cy="2042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14350" y="2935605"/>
            <a:ext cx="9258300" cy="8423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92997" y="12286449"/>
            <a:ext cx="1524635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14350" y="11870055"/>
            <a:ext cx="2366010" cy="638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573056" y="12210146"/>
            <a:ext cx="394334" cy="281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736F70"/>
                </a:solidFill>
                <a:latin typeface="Arial"/>
                <a:cs typeface="Arial"/>
              </a:defRPr>
            </a:lvl1pPr>
          </a:lstStyle>
          <a:p>
            <a:pPr marL="63500">
              <a:lnSpc>
                <a:spcPts val="2090"/>
              </a:lnSpc>
            </a:pPr>
            <a:fld id="{81D60167-4931-47E6-BA6A-407CBD079E47}" type="slidenum">
              <a:rPr dirty="0" spc="-25"/>
              <a:t>#</a:t>
            </a:fld>
            <a:r>
              <a:rPr dirty="0" spc="-25"/>
              <a:t>/4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www.encuestadorameganalisis.com/" TargetMode="External"/><Relationship Id="rId6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hyperlink" Target="http://www.encuestadorameganalisis.com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hyperlink" Target="http://www.encuestadorameganalisis.com/" TargetMode="Externa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hyperlink" Target="http://www.encuestadorameganalisis.com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hyperlink" Target="http://www.encuestadorameganalisis.com/" TargetMode="Externa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5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hyperlink" Target="http://www.encuestadorameganalisis.com/" TargetMode="Externa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20.png"/><Relationship Id="rId10" Type="http://schemas.openxmlformats.org/officeDocument/2006/relationships/image" Target="../media/image5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3.png"/><Relationship Id="rId14" Type="http://schemas.openxmlformats.org/officeDocument/2006/relationships/image" Target="../media/image24.png"/><Relationship Id="rId15" Type="http://schemas.openxmlformats.org/officeDocument/2006/relationships/hyperlink" Target="http://www.encuestadorameganalisis.com/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26.png"/><Relationship Id="rId11" Type="http://schemas.openxmlformats.org/officeDocument/2006/relationships/image" Target="../media/image13.png"/><Relationship Id="rId12" Type="http://schemas.openxmlformats.org/officeDocument/2006/relationships/image" Target="../media/image27.png"/><Relationship Id="rId13" Type="http://schemas.openxmlformats.org/officeDocument/2006/relationships/image" Target="../media/image5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Relationship Id="rId16" Type="http://schemas.openxmlformats.org/officeDocument/2006/relationships/image" Target="../media/image30.png"/><Relationship Id="rId17" Type="http://schemas.openxmlformats.org/officeDocument/2006/relationships/image" Target="../media/image31.png"/><Relationship Id="rId18" Type="http://schemas.openxmlformats.org/officeDocument/2006/relationships/image" Target="../media/image32.png"/><Relationship Id="rId19" Type="http://schemas.openxmlformats.org/officeDocument/2006/relationships/hyperlink" Target="http://www.encuestadorameganalisis.com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4.png"/><Relationship Id="rId14" Type="http://schemas.openxmlformats.org/officeDocument/2006/relationships/image" Target="../media/image38.png"/><Relationship Id="rId15" Type="http://schemas.openxmlformats.org/officeDocument/2006/relationships/image" Target="../media/image39.png"/><Relationship Id="rId16" Type="http://schemas.openxmlformats.org/officeDocument/2006/relationships/image" Target="../media/image40.png"/><Relationship Id="rId17" Type="http://schemas.openxmlformats.org/officeDocument/2006/relationships/image" Target="../media/image5.png"/><Relationship Id="rId18" Type="http://schemas.openxmlformats.org/officeDocument/2006/relationships/image" Target="../media/image41.png"/><Relationship Id="rId19" Type="http://schemas.openxmlformats.org/officeDocument/2006/relationships/image" Target="../media/image42.png"/><Relationship Id="rId20" Type="http://schemas.openxmlformats.org/officeDocument/2006/relationships/hyperlink" Target="http://www.encuestadorameganalisis.com/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3.png"/><Relationship Id="rId13" Type="http://schemas.openxmlformats.org/officeDocument/2006/relationships/image" Target="../media/image44.png"/><Relationship Id="rId14" Type="http://schemas.openxmlformats.org/officeDocument/2006/relationships/image" Target="../media/image45.png"/><Relationship Id="rId15" Type="http://schemas.openxmlformats.org/officeDocument/2006/relationships/image" Target="../media/image5.png"/><Relationship Id="rId16" Type="http://schemas.openxmlformats.org/officeDocument/2006/relationships/image" Target="../media/image46.png"/><Relationship Id="rId17" Type="http://schemas.openxmlformats.org/officeDocument/2006/relationships/image" Target="../media/image47.png"/><Relationship Id="rId18" Type="http://schemas.openxmlformats.org/officeDocument/2006/relationships/hyperlink" Target="http://www.encuestadorameganalisis.com/" TargetMode="Externa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3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4.png"/><Relationship Id="rId14" Type="http://schemas.openxmlformats.org/officeDocument/2006/relationships/image" Target="../media/image5.png"/><Relationship Id="rId15" Type="http://schemas.openxmlformats.org/officeDocument/2006/relationships/image" Target="../media/image53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Relationship Id="rId18" Type="http://schemas.openxmlformats.org/officeDocument/2006/relationships/image" Target="../media/image40.png"/><Relationship Id="rId19" Type="http://schemas.openxmlformats.org/officeDocument/2006/relationships/hyperlink" Target="http://www.encuestadorameganalisis.com/" TargetMode="Externa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4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5.png"/><Relationship Id="rId14" Type="http://schemas.openxmlformats.org/officeDocument/2006/relationships/image" Target="../media/image55.png"/><Relationship Id="rId15" Type="http://schemas.openxmlformats.org/officeDocument/2006/relationships/image" Target="../media/image56.png"/><Relationship Id="rId16" Type="http://schemas.openxmlformats.org/officeDocument/2006/relationships/image" Target="../media/image57.png"/><Relationship Id="rId17" Type="http://schemas.openxmlformats.org/officeDocument/2006/relationships/image" Target="../media/image47.png"/><Relationship Id="rId18" Type="http://schemas.openxmlformats.org/officeDocument/2006/relationships/image" Target="../media/image58.png"/><Relationship Id="rId19" Type="http://schemas.openxmlformats.org/officeDocument/2006/relationships/hyperlink" Target="http://www.encuestadorameganalisis.com/" TargetMode="Externa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9.png"/><Relationship Id="rId10" Type="http://schemas.openxmlformats.org/officeDocument/2006/relationships/image" Target="../media/image60.png"/><Relationship Id="rId11" Type="http://schemas.openxmlformats.org/officeDocument/2006/relationships/image" Target="../media/image5.png"/><Relationship Id="rId12" Type="http://schemas.openxmlformats.org/officeDocument/2006/relationships/hyperlink" Target="http://www.encuestadorameganalisis.com/" TargetMode="Externa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1.png"/><Relationship Id="rId11" Type="http://schemas.openxmlformats.org/officeDocument/2006/relationships/hyperlink" Target="http://www.encuestadorameganalisis.com/" TargetMode="Externa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image" Target="../media/image62.png"/><Relationship Id="rId11" Type="http://schemas.openxmlformats.org/officeDocument/2006/relationships/hyperlink" Target="http://www.encuestadorameganalisis.com/" TargetMode="Externa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3.png"/><Relationship Id="rId11" Type="http://schemas.openxmlformats.org/officeDocument/2006/relationships/image" Target="../media/image9.png"/><Relationship Id="rId12" Type="http://schemas.openxmlformats.org/officeDocument/2006/relationships/image" Target="../media/image8.png"/><Relationship Id="rId13" Type="http://schemas.openxmlformats.org/officeDocument/2006/relationships/image" Target="../media/image10.png"/><Relationship Id="rId14" Type="http://schemas.openxmlformats.org/officeDocument/2006/relationships/image" Target="../media/image5.png"/><Relationship Id="rId15" Type="http://schemas.openxmlformats.org/officeDocument/2006/relationships/image" Target="../media/image65.png"/><Relationship Id="rId16" Type="http://schemas.openxmlformats.org/officeDocument/2006/relationships/image" Target="../media/image66.png"/><Relationship Id="rId17" Type="http://schemas.openxmlformats.org/officeDocument/2006/relationships/image" Target="../media/image53.png"/><Relationship Id="rId18" Type="http://schemas.openxmlformats.org/officeDocument/2006/relationships/hyperlink" Target="http://www.encuestadorameganalisis.com/" TargetMode="Externa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hyperlink" Target="http://www.encuestadorameganalisis.com/" TargetMode="Externa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Relationship Id="rId9" Type="http://schemas.openxmlformats.org/officeDocument/2006/relationships/image" Target="../media/image5.png"/><Relationship Id="rId10" Type="http://schemas.openxmlformats.org/officeDocument/2006/relationships/hyperlink" Target="http://www.encuestadorameganalisis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5251" y="3135706"/>
            <a:ext cx="6979284" cy="19958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900" spc="-840">
                <a:solidFill>
                  <a:srgbClr val="6D635C"/>
                </a:solidFill>
                <a:latin typeface="Arial Narrow"/>
                <a:cs typeface="Arial Narrow"/>
              </a:rPr>
              <a:t>VENEZUEL</a:t>
            </a:r>
            <a:r>
              <a:rPr dirty="0" sz="12900" spc="-1845">
                <a:solidFill>
                  <a:srgbClr val="6D635C"/>
                </a:solidFill>
                <a:latin typeface="Arial Narrow"/>
                <a:cs typeface="Arial Narrow"/>
              </a:rPr>
              <a:t>A</a:t>
            </a:r>
            <a:endParaRPr sz="12900">
              <a:latin typeface="Arial Narrow"/>
              <a:cs typeface="Arial Narro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81888" y="5872479"/>
            <a:ext cx="2533015" cy="1447165"/>
          </a:xfrm>
          <a:custGeom>
            <a:avLst/>
            <a:gdLst/>
            <a:ahLst/>
            <a:cxnLst/>
            <a:rect l="l" t="t" r="r" b="b"/>
            <a:pathLst>
              <a:path w="2533015" h="1447165">
                <a:moveTo>
                  <a:pt x="2094014" y="308864"/>
                </a:moveTo>
                <a:lnTo>
                  <a:pt x="2056371" y="277545"/>
                </a:lnTo>
                <a:lnTo>
                  <a:pt x="2017522" y="247662"/>
                </a:lnTo>
                <a:lnTo>
                  <a:pt x="1977529" y="219252"/>
                </a:lnTo>
                <a:lnTo>
                  <a:pt x="1936407" y="192379"/>
                </a:lnTo>
                <a:lnTo>
                  <a:pt x="1894217" y="167068"/>
                </a:lnTo>
                <a:lnTo>
                  <a:pt x="1850986" y="143370"/>
                </a:lnTo>
                <a:lnTo>
                  <a:pt x="1806765" y="121323"/>
                </a:lnTo>
                <a:lnTo>
                  <a:pt x="1761591" y="100965"/>
                </a:lnTo>
                <a:lnTo>
                  <a:pt x="1715503" y="82359"/>
                </a:lnTo>
                <a:lnTo>
                  <a:pt x="1668551" y="65519"/>
                </a:lnTo>
                <a:lnTo>
                  <a:pt x="1620774" y="50507"/>
                </a:lnTo>
                <a:lnTo>
                  <a:pt x="1572196" y="37363"/>
                </a:lnTo>
                <a:lnTo>
                  <a:pt x="1522882" y="26123"/>
                </a:lnTo>
                <a:lnTo>
                  <a:pt x="1472857" y="16827"/>
                </a:lnTo>
                <a:lnTo>
                  <a:pt x="1422171" y="9525"/>
                </a:lnTo>
                <a:lnTo>
                  <a:pt x="1370863" y="4254"/>
                </a:lnTo>
                <a:lnTo>
                  <a:pt x="1318983" y="1066"/>
                </a:lnTo>
                <a:lnTo>
                  <a:pt x="1266545" y="0"/>
                </a:lnTo>
                <a:lnTo>
                  <a:pt x="1218044" y="914"/>
                </a:lnTo>
                <a:lnTo>
                  <a:pt x="1170000" y="3632"/>
                </a:lnTo>
                <a:lnTo>
                  <a:pt x="1122438" y="8140"/>
                </a:lnTo>
                <a:lnTo>
                  <a:pt x="1075397" y="14389"/>
                </a:lnTo>
                <a:lnTo>
                  <a:pt x="1028903" y="22352"/>
                </a:lnTo>
                <a:lnTo>
                  <a:pt x="983005" y="31991"/>
                </a:lnTo>
                <a:lnTo>
                  <a:pt x="937729" y="43268"/>
                </a:lnTo>
                <a:lnTo>
                  <a:pt x="893102" y="56172"/>
                </a:lnTo>
                <a:lnTo>
                  <a:pt x="849172" y="70650"/>
                </a:lnTo>
                <a:lnTo>
                  <a:pt x="805954" y="86664"/>
                </a:lnTo>
                <a:lnTo>
                  <a:pt x="763485" y="104203"/>
                </a:lnTo>
                <a:lnTo>
                  <a:pt x="721817" y="123215"/>
                </a:lnTo>
                <a:lnTo>
                  <a:pt x="680948" y="143675"/>
                </a:lnTo>
                <a:lnTo>
                  <a:pt x="640943" y="165557"/>
                </a:lnTo>
                <a:lnTo>
                  <a:pt x="601827" y="188810"/>
                </a:lnTo>
                <a:lnTo>
                  <a:pt x="563626" y="213410"/>
                </a:lnTo>
                <a:lnTo>
                  <a:pt x="526364" y="239331"/>
                </a:lnTo>
                <a:lnTo>
                  <a:pt x="490105" y="266534"/>
                </a:lnTo>
                <a:lnTo>
                  <a:pt x="454850" y="294982"/>
                </a:lnTo>
                <a:lnTo>
                  <a:pt x="420649" y="324650"/>
                </a:lnTo>
                <a:lnTo>
                  <a:pt x="387527" y="355498"/>
                </a:lnTo>
                <a:lnTo>
                  <a:pt x="355536" y="387489"/>
                </a:lnTo>
                <a:lnTo>
                  <a:pt x="324688" y="420611"/>
                </a:lnTo>
                <a:lnTo>
                  <a:pt x="295021" y="454799"/>
                </a:lnTo>
                <a:lnTo>
                  <a:pt x="266560" y="490054"/>
                </a:lnTo>
                <a:lnTo>
                  <a:pt x="239356" y="526313"/>
                </a:lnTo>
                <a:lnTo>
                  <a:pt x="213436" y="563562"/>
                </a:lnTo>
                <a:lnTo>
                  <a:pt x="188836" y="601764"/>
                </a:lnTo>
                <a:lnTo>
                  <a:pt x="165569" y="640892"/>
                </a:lnTo>
                <a:lnTo>
                  <a:pt x="143700" y="680897"/>
                </a:lnTo>
                <a:lnTo>
                  <a:pt x="123228" y="721753"/>
                </a:lnTo>
                <a:lnTo>
                  <a:pt x="104216" y="763422"/>
                </a:lnTo>
                <a:lnTo>
                  <a:pt x="86677" y="805891"/>
                </a:lnTo>
                <a:lnTo>
                  <a:pt x="70662" y="849096"/>
                </a:lnTo>
                <a:lnTo>
                  <a:pt x="56184" y="893038"/>
                </a:lnTo>
                <a:lnTo>
                  <a:pt x="43281" y="937653"/>
                </a:lnTo>
                <a:lnTo>
                  <a:pt x="32004" y="982929"/>
                </a:lnTo>
                <a:lnTo>
                  <a:pt x="22364" y="1028827"/>
                </a:lnTo>
                <a:lnTo>
                  <a:pt x="14401" y="1075309"/>
                </a:lnTo>
                <a:lnTo>
                  <a:pt x="8153" y="1122349"/>
                </a:lnTo>
                <a:lnTo>
                  <a:pt x="3644" y="1169911"/>
                </a:lnTo>
                <a:lnTo>
                  <a:pt x="914" y="1217955"/>
                </a:lnTo>
                <a:lnTo>
                  <a:pt x="0" y="1266456"/>
                </a:lnTo>
                <a:lnTo>
                  <a:pt x="371830" y="1266456"/>
                </a:lnTo>
                <a:lnTo>
                  <a:pt x="373075" y="1219022"/>
                </a:lnTo>
                <a:lnTo>
                  <a:pt x="376758" y="1172210"/>
                </a:lnTo>
                <a:lnTo>
                  <a:pt x="382828" y="1126109"/>
                </a:lnTo>
                <a:lnTo>
                  <a:pt x="391210" y="1080757"/>
                </a:lnTo>
                <a:lnTo>
                  <a:pt x="401853" y="1036231"/>
                </a:lnTo>
                <a:lnTo>
                  <a:pt x="414693" y="992593"/>
                </a:lnTo>
                <a:lnTo>
                  <a:pt x="429666" y="949909"/>
                </a:lnTo>
                <a:lnTo>
                  <a:pt x="446709" y="908227"/>
                </a:lnTo>
                <a:lnTo>
                  <a:pt x="465747" y="867625"/>
                </a:lnTo>
                <a:lnTo>
                  <a:pt x="486740" y="828154"/>
                </a:lnTo>
                <a:lnTo>
                  <a:pt x="509625" y="789876"/>
                </a:lnTo>
                <a:lnTo>
                  <a:pt x="534314" y="752856"/>
                </a:lnTo>
                <a:lnTo>
                  <a:pt x="560768" y="717169"/>
                </a:lnTo>
                <a:lnTo>
                  <a:pt x="588924" y="682866"/>
                </a:lnTo>
                <a:lnTo>
                  <a:pt x="618705" y="649998"/>
                </a:lnTo>
                <a:lnTo>
                  <a:pt x="650062" y="618642"/>
                </a:lnTo>
                <a:lnTo>
                  <a:pt x="682929" y="588860"/>
                </a:lnTo>
                <a:lnTo>
                  <a:pt x="717232" y="560717"/>
                </a:lnTo>
                <a:lnTo>
                  <a:pt x="752932" y="534263"/>
                </a:lnTo>
                <a:lnTo>
                  <a:pt x="789952" y="509574"/>
                </a:lnTo>
                <a:lnTo>
                  <a:pt x="828217" y="486702"/>
                </a:lnTo>
                <a:lnTo>
                  <a:pt x="867702" y="465709"/>
                </a:lnTo>
                <a:lnTo>
                  <a:pt x="908304" y="446671"/>
                </a:lnTo>
                <a:lnTo>
                  <a:pt x="949985" y="429628"/>
                </a:lnTo>
                <a:lnTo>
                  <a:pt x="992682" y="414655"/>
                </a:lnTo>
                <a:lnTo>
                  <a:pt x="1036320" y="401828"/>
                </a:lnTo>
                <a:lnTo>
                  <a:pt x="1080846" y="391185"/>
                </a:lnTo>
                <a:lnTo>
                  <a:pt x="1126185" y="382790"/>
                </a:lnTo>
                <a:lnTo>
                  <a:pt x="1172298" y="376732"/>
                </a:lnTo>
                <a:lnTo>
                  <a:pt x="1219111" y="373037"/>
                </a:lnTo>
                <a:lnTo>
                  <a:pt x="1266545" y="371792"/>
                </a:lnTo>
                <a:lnTo>
                  <a:pt x="1316748" y="373214"/>
                </a:lnTo>
                <a:lnTo>
                  <a:pt x="1366215" y="377380"/>
                </a:lnTo>
                <a:lnTo>
                  <a:pt x="1414868" y="384238"/>
                </a:lnTo>
                <a:lnTo>
                  <a:pt x="1462633" y="393700"/>
                </a:lnTo>
                <a:lnTo>
                  <a:pt x="1509458" y="405676"/>
                </a:lnTo>
                <a:lnTo>
                  <a:pt x="1555267" y="420103"/>
                </a:lnTo>
                <a:lnTo>
                  <a:pt x="1599996" y="436892"/>
                </a:lnTo>
                <a:lnTo>
                  <a:pt x="1643557" y="455968"/>
                </a:lnTo>
                <a:lnTo>
                  <a:pt x="1685899" y="477253"/>
                </a:lnTo>
                <a:lnTo>
                  <a:pt x="1726946" y="500659"/>
                </a:lnTo>
                <a:lnTo>
                  <a:pt x="1766633" y="526122"/>
                </a:lnTo>
                <a:lnTo>
                  <a:pt x="1804885" y="553542"/>
                </a:lnTo>
                <a:lnTo>
                  <a:pt x="2094014" y="308864"/>
                </a:lnTo>
                <a:close/>
              </a:path>
              <a:path w="2533015" h="1447165">
                <a:moveTo>
                  <a:pt x="2243036" y="287591"/>
                </a:moveTo>
                <a:lnTo>
                  <a:pt x="1367472" y="1010627"/>
                </a:lnTo>
                <a:lnTo>
                  <a:pt x="1367472" y="1257909"/>
                </a:lnTo>
                <a:lnTo>
                  <a:pt x="1360538" y="1293558"/>
                </a:lnTo>
                <a:lnTo>
                  <a:pt x="1339748" y="1324876"/>
                </a:lnTo>
                <a:lnTo>
                  <a:pt x="1308379" y="1345730"/>
                </a:lnTo>
                <a:lnTo>
                  <a:pt x="1272717" y="1352677"/>
                </a:lnTo>
                <a:lnTo>
                  <a:pt x="1237043" y="1345730"/>
                </a:lnTo>
                <a:lnTo>
                  <a:pt x="1205674" y="1324876"/>
                </a:lnTo>
                <a:lnTo>
                  <a:pt x="1184871" y="1293558"/>
                </a:lnTo>
                <a:lnTo>
                  <a:pt x="1177937" y="1257909"/>
                </a:lnTo>
                <a:lnTo>
                  <a:pt x="1184871" y="1222260"/>
                </a:lnTo>
                <a:lnTo>
                  <a:pt x="1205674" y="1190904"/>
                </a:lnTo>
                <a:lnTo>
                  <a:pt x="1237043" y="1170076"/>
                </a:lnTo>
                <a:lnTo>
                  <a:pt x="1272717" y="1163129"/>
                </a:lnTo>
                <a:lnTo>
                  <a:pt x="1308379" y="1170076"/>
                </a:lnTo>
                <a:lnTo>
                  <a:pt x="1339748" y="1190904"/>
                </a:lnTo>
                <a:lnTo>
                  <a:pt x="1360538" y="1222260"/>
                </a:lnTo>
                <a:lnTo>
                  <a:pt x="1367472" y="1257909"/>
                </a:lnTo>
                <a:lnTo>
                  <a:pt x="1367472" y="1010627"/>
                </a:lnTo>
                <a:lnTo>
                  <a:pt x="1294066" y="1071245"/>
                </a:lnTo>
                <a:lnTo>
                  <a:pt x="1252550" y="1070991"/>
                </a:lnTo>
                <a:lnTo>
                  <a:pt x="1211834" y="1079665"/>
                </a:lnTo>
                <a:lnTo>
                  <a:pt x="1173530" y="1097432"/>
                </a:lnTo>
                <a:lnTo>
                  <a:pt x="1139278" y="1124458"/>
                </a:lnTo>
                <a:lnTo>
                  <a:pt x="1108570" y="1164704"/>
                </a:lnTo>
                <a:lnTo>
                  <a:pt x="1090155" y="1210043"/>
                </a:lnTo>
                <a:lnTo>
                  <a:pt x="1084021" y="1257909"/>
                </a:lnTo>
                <a:lnTo>
                  <a:pt x="1090155" y="1305763"/>
                </a:lnTo>
                <a:lnTo>
                  <a:pt x="1108570" y="1351076"/>
                </a:lnTo>
                <a:lnTo>
                  <a:pt x="1139278" y="1391285"/>
                </a:lnTo>
                <a:lnTo>
                  <a:pt x="1179512" y="1422006"/>
                </a:lnTo>
                <a:lnTo>
                  <a:pt x="1224838" y="1440434"/>
                </a:lnTo>
                <a:lnTo>
                  <a:pt x="1272705" y="1446580"/>
                </a:lnTo>
                <a:lnTo>
                  <a:pt x="1320558" y="1440434"/>
                </a:lnTo>
                <a:lnTo>
                  <a:pt x="1365885" y="1422006"/>
                </a:lnTo>
                <a:lnTo>
                  <a:pt x="1406131" y="1391285"/>
                </a:lnTo>
                <a:lnTo>
                  <a:pt x="1433144" y="1357045"/>
                </a:lnTo>
                <a:lnTo>
                  <a:pt x="1450911" y="1318793"/>
                </a:lnTo>
                <a:lnTo>
                  <a:pt x="1459585" y="1278115"/>
                </a:lnTo>
                <a:lnTo>
                  <a:pt x="1459471" y="1257909"/>
                </a:lnTo>
                <a:lnTo>
                  <a:pt x="1459357" y="1236649"/>
                </a:lnTo>
                <a:lnTo>
                  <a:pt x="1520063" y="1163129"/>
                </a:lnTo>
                <a:lnTo>
                  <a:pt x="1595932" y="1071245"/>
                </a:lnTo>
                <a:lnTo>
                  <a:pt x="2243036" y="287591"/>
                </a:lnTo>
                <a:close/>
              </a:path>
              <a:path w="2533015" h="1447165">
                <a:moveTo>
                  <a:pt x="2282291" y="507352"/>
                </a:moveTo>
                <a:lnTo>
                  <a:pt x="2276233" y="499706"/>
                </a:lnTo>
                <a:lnTo>
                  <a:pt x="2270125" y="492061"/>
                </a:lnTo>
                <a:lnTo>
                  <a:pt x="2263927" y="484454"/>
                </a:lnTo>
                <a:lnTo>
                  <a:pt x="2257641" y="476885"/>
                </a:lnTo>
                <a:lnTo>
                  <a:pt x="2187651" y="476885"/>
                </a:lnTo>
                <a:lnTo>
                  <a:pt x="2161908" y="507352"/>
                </a:lnTo>
                <a:lnTo>
                  <a:pt x="2282291" y="507352"/>
                </a:lnTo>
                <a:close/>
              </a:path>
              <a:path w="2533015" h="1447165">
                <a:moveTo>
                  <a:pt x="2337714" y="583171"/>
                </a:moveTo>
                <a:lnTo>
                  <a:pt x="2332507" y="575513"/>
                </a:lnTo>
                <a:lnTo>
                  <a:pt x="2327249" y="567867"/>
                </a:lnTo>
                <a:lnTo>
                  <a:pt x="2321915" y="560273"/>
                </a:lnTo>
                <a:lnTo>
                  <a:pt x="2316530" y="552704"/>
                </a:lnTo>
                <a:lnTo>
                  <a:pt x="2123490" y="552704"/>
                </a:lnTo>
                <a:lnTo>
                  <a:pt x="2097735" y="583171"/>
                </a:lnTo>
                <a:lnTo>
                  <a:pt x="2337714" y="583171"/>
                </a:lnTo>
                <a:close/>
              </a:path>
              <a:path w="2533015" h="1447165">
                <a:moveTo>
                  <a:pt x="2384475" y="658964"/>
                </a:moveTo>
                <a:lnTo>
                  <a:pt x="2380119" y="651294"/>
                </a:lnTo>
                <a:lnTo>
                  <a:pt x="2375662" y="643661"/>
                </a:lnTo>
                <a:lnTo>
                  <a:pt x="2371115" y="636066"/>
                </a:lnTo>
                <a:lnTo>
                  <a:pt x="2366543" y="628484"/>
                </a:lnTo>
                <a:lnTo>
                  <a:pt x="2059406" y="628484"/>
                </a:lnTo>
                <a:lnTo>
                  <a:pt x="2033638" y="658964"/>
                </a:lnTo>
                <a:lnTo>
                  <a:pt x="2384475" y="658964"/>
                </a:lnTo>
                <a:close/>
              </a:path>
              <a:path w="2533015" h="1447165">
                <a:moveTo>
                  <a:pt x="2422982" y="734783"/>
                </a:moveTo>
                <a:lnTo>
                  <a:pt x="2415832" y="719480"/>
                </a:lnTo>
                <a:lnTo>
                  <a:pt x="2412187" y="711873"/>
                </a:lnTo>
                <a:lnTo>
                  <a:pt x="2408440" y="704303"/>
                </a:lnTo>
                <a:lnTo>
                  <a:pt x="1995297" y="704303"/>
                </a:lnTo>
                <a:lnTo>
                  <a:pt x="1977440" y="725373"/>
                </a:lnTo>
                <a:lnTo>
                  <a:pt x="1979637" y="728484"/>
                </a:lnTo>
                <a:lnTo>
                  <a:pt x="1981619" y="731685"/>
                </a:lnTo>
                <a:lnTo>
                  <a:pt x="1983816" y="734783"/>
                </a:lnTo>
                <a:lnTo>
                  <a:pt x="2422982" y="734783"/>
                </a:lnTo>
                <a:close/>
              </a:path>
              <a:path w="2533015" h="1447165">
                <a:moveTo>
                  <a:pt x="2455126" y="810564"/>
                </a:moveTo>
                <a:lnTo>
                  <a:pt x="2452128" y="802906"/>
                </a:lnTo>
                <a:lnTo>
                  <a:pt x="2449042" y="795274"/>
                </a:lnTo>
                <a:lnTo>
                  <a:pt x="2442768" y="780097"/>
                </a:lnTo>
                <a:lnTo>
                  <a:pt x="2014778" y="780097"/>
                </a:lnTo>
                <a:lnTo>
                  <a:pt x="2019515" y="787654"/>
                </a:lnTo>
                <a:lnTo>
                  <a:pt x="2024100" y="795286"/>
                </a:lnTo>
                <a:lnTo>
                  <a:pt x="2033143" y="810564"/>
                </a:lnTo>
                <a:lnTo>
                  <a:pt x="2455126" y="810564"/>
                </a:lnTo>
                <a:close/>
              </a:path>
              <a:path w="2533015" h="1447165">
                <a:moveTo>
                  <a:pt x="2480348" y="886409"/>
                </a:moveTo>
                <a:lnTo>
                  <a:pt x="2475725" y="871118"/>
                </a:lnTo>
                <a:lnTo>
                  <a:pt x="2473363" y="863511"/>
                </a:lnTo>
                <a:lnTo>
                  <a:pt x="2470924" y="855929"/>
                </a:lnTo>
                <a:lnTo>
                  <a:pt x="2058797" y="855929"/>
                </a:lnTo>
                <a:lnTo>
                  <a:pt x="2062734" y="863485"/>
                </a:lnTo>
                <a:lnTo>
                  <a:pt x="2066582" y="871093"/>
                </a:lnTo>
                <a:lnTo>
                  <a:pt x="2070354" y="878751"/>
                </a:lnTo>
                <a:lnTo>
                  <a:pt x="2074100" y="886409"/>
                </a:lnTo>
                <a:lnTo>
                  <a:pt x="2480348" y="886409"/>
                </a:lnTo>
                <a:close/>
              </a:path>
              <a:path w="2533015" h="1447165">
                <a:moveTo>
                  <a:pt x="2500338" y="962190"/>
                </a:moveTo>
                <a:lnTo>
                  <a:pt x="2498560" y="954557"/>
                </a:lnTo>
                <a:lnTo>
                  <a:pt x="2496731" y="946924"/>
                </a:lnTo>
                <a:lnTo>
                  <a:pt x="2494838" y="939317"/>
                </a:lnTo>
                <a:lnTo>
                  <a:pt x="2492933" y="931735"/>
                </a:lnTo>
                <a:lnTo>
                  <a:pt x="2094331" y="931735"/>
                </a:lnTo>
                <a:lnTo>
                  <a:pt x="2097532" y="939304"/>
                </a:lnTo>
                <a:lnTo>
                  <a:pt x="2100707" y="946886"/>
                </a:lnTo>
                <a:lnTo>
                  <a:pt x="2103793" y="954506"/>
                </a:lnTo>
                <a:lnTo>
                  <a:pt x="2106752" y="962190"/>
                </a:lnTo>
                <a:lnTo>
                  <a:pt x="2500338" y="962190"/>
                </a:lnTo>
                <a:close/>
              </a:path>
              <a:path w="2533015" h="1447165">
                <a:moveTo>
                  <a:pt x="2515133" y="1037996"/>
                </a:moveTo>
                <a:lnTo>
                  <a:pt x="2513812" y="1030325"/>
                </a:lnTo>
                <a:lnTo>
                  <a:pt x="2512441" y="1022705"/>
                </a:lnTo>
                <a:lnTo>
                  <a:pt x="2511018" y="1015098"/>
                </a:lnTo>
                <a:lnTo>
                  <a:pt x="2509583" y="1007516"/>
                </a:lnTo>
                <a:lnTo>
                  <a:pt x="2121903" y="1007516"/>
                </a:lnTo>
                <a:lnTo>
                  <a:pt x="2124303" y="1015085"/>
                </a:lnTo>
                <a:lnTo>
                  <a:pt x="2126767" y="1022667"/>
                </a:lnTo>
                <a:lnTo>
                  <a:pt x="2129167" y="1030274"/>
                </a:lnTo>
                <a:lnTo>
                  <a:pt x="2131403" y="1037996"/>
                </a:lnTo>
                <a:lnTo>
                  <a:pt x="2515133" y="1037996"/>
                </a:lnTo>
                <a:close/>
              </a:path>
              <a:path w="2533015" h="1447165">
                <a:moveTo>
                  <a:pt x="2525090" y="1113790"/>
                </a:moveTo>
                <a:lnTo>
                  <a:pt x="2523477" y="1098499"/>
                </a:lnTo>
                <a:lnTo>
                  <a:pt x="2522651" y="1090891"/>
                </a:lnTo>
                <a:lnTo>
                  <a:pt x="2521762" y="1083322"/>
                </a:lnTo>
                <a:lnTo>
                  <a:pt x="2141677" y="1083322"/>
                </a:lnTo>
                <a:lnTo>
                  <a:pt x="2143341" y="1090917"/>
                </a:lnTo>
                <a:lnTo>
                  <a:pt x="2145080" y="1098473"/>
                </a:lnTo>
                <a:lnTo>
                  <a:pt x="2146744" y="1106081"/>
                </a:lnTo>
                <a:lnTo>
                  <a:pt x="2148230" y="1113790"/>
                </a:lnTo>
                <a:lnTo>
                  <a:pt x="2525090" y="1113790"/>
                </a:lnTo>
                <a:close/>
              </a:path>
              <a:path w="2533015" h="1447165">
                <a:moveTo>
                  <a:pt x="2530741" y="1182382"/>
                </a:moveTo>
                <a:lnTo>
                  <a:pt x="2530322" y="1182382"/>
                </a:lnTo>
                <a:lnTo>
                  <a:pt x="2530322" y="1174762"/>
                </a:lnTo>
                <a:lnTo>
                  <a:pt x="2529890" y="1174762"/>
                </a:lnTo>
                <a:lnTo>
                  <a:pt x="2529890" y="1167142"/>
                </a:lnTo>
                <a:lnTo>
                  <a:pt x="2529421" y="1167142"/>
                </a:lnTo>
                <a:lnTo>
                  <a:pt x="2529421" y="1159522"/>
                </a:lnTo>
                <a:lnTo>
                  <a:pt x="2154745" y="1159522"/>
                </a:lnTo>
                <a:lnTo>
                  <a:pt x="2154745" y="1167142"/>
                </a:lnTo>
                <a:lnTo>
                  <a:pt x="2155787" y="1167142"/>
                </a:lnTo>
                <a:lnTo>
                  <a:pt x="2155787" y="1174762"/>
                </a:lnTo>
                <a:lnTo>
                  <a:pt x="2156790" y="1174762"/>
                </a:lnTo>
                <a:lnTo>
                  <a:pt x="2156790" y="1182382"/>
                </a:lnTo>
                <a:lnTo>
                  <a:pt x="2157653" y="1182382"/>
                </a:lnTo>
                <a:lnTo>
                  <a:pt x="2157653" y="1190002"/>
                </a:lnTo>
                <a:lnTo>
                  <a:pt x="2530741" y="1190002"/>
                </a:lnTo>
                <a:lnTo>
                  <a:pt x="2530741" y="1182382"/>
                </a:lnTo>
                <a:close/>
              </a:path>
              <a:path w="2533015" h="1447165">
                <a:moveTo>
                  <a:pt x="2533015" y="1257312"/>
                </a:moveTo>
                <a:lnTo>
                  <a:pt x="2532900" y="1249692"/>
                </a:lnTo>
                <a:lnTo>
                  <a:pt x="2532710" y="1249692"/>
                </a:lnTo>
                <a:lnTo>
                  <a:pt x="2532710" y="1242072"/>
                </a:lnTo>
                <a:lnTo>
                  <a:pt x="2532545" y="1242072"/>
                </a:lnTo>
                <a:lnTo>
                  <a:pt x="2532545" y="1234452"/>
                </a:lnTo>
                <a:lnTo>
                  <a:pt x="2160105" y="1234452"/>
                </a:lnTo>
                <a:lnTo>
                  <a:pt x="2160105" y="1242072"/>
                </a:lnTo>
                <a:lnTo>
                  <a:pt x="2160486" y="1242072"/>
                </a:lnTo>
                <a:lnTo>
                  <a:pt x="2160486" y="1249692"/>
                </a:lnTo>
                <a:lnTo>
                  <a:pt x="2160879" y="1249692"/>
                </a:lnTo>
                <a:lnTo>
                  <a:pt x="2160879" y="1257312"/>
                </a:lnTo>
                <a:lnTo>
                  <a:pt x="2161146" y="1257312"/>
                </a:lnTo>
                <a:lnTo>
                  <a:pt x="2161146" y="1264932"/>
                </a:lnTo>
                <a:lnTo>
                  <a:pt x="2533015" y="1264932"/>
                </a:lnTo>
                <a:lnTo>
                  <a:pt x="2533015" y="1257312"/>
                </a:lnTo>
                <a:close/>
              </a:path>
            </a:pathLst>
          </a:custGeom>
          <a:solidFill>
            <a:srgbClr val="B9141A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338034"/>
            <a:ext cx="10287000" cy="45237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013758" y="5518835"/>
            <a:ext cx="5689600" cy="21221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750" spc="-795">
                <a:solidFill>
                  <a:srgbClr val="B9141A"/>
                </a:solidFill>
                <a:latin typeface="Arial Narrow"/>
                <a:cs typeface="Arial Narrow"/>
              </a:rPr>
              <a:t>PRESIÓ</a:t>
            </a:r>
            <a:r>
              <a:rPr dirty="0" sz="13750" spc="-1645">
                <a:solidFill>
                  <a:srgbClr val="B9141A"/>
                </a:solidFill>
                <a:latin typeface="Arial Narrow"/>
                <a:cs typeface="Arial Narrow"/>
              </a:rPr>
              <a:t>N</a:t>
            </a:r>
            <a:endParaRPr sz="1375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14281" y="4756708"/>
            <a:ext cx="4375150" cy="1259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100" spc="-1055">
                <a:solidFill>
                  <a:srgbClr val="6D635C"/>
                </a:solidFill>
                <a:latin typeface="Arial Narrow"/>
                <a:cs typeface="Arial Narrow"/>
              </a:rPr>
              <a:t>C</a:t>
            </a:r>
            <a:r>
              <a:rPr dirty="0" sz="8100" spc="-580">
                <a:solidFill>
                  <a:srgbClr val="6D635C"/>
                </a:solidFill>
                <a:latin typeface="Arial Narrow"/>
                <a:cs typeface="Arial Narrow"/>
              </a:rPr>
              <a:t> </a:t>
            </a:r>
            <a:r>
              <a:rPr dirty="0" sz="8100" spc="-1055">
                <a:solidFill>
                  <a:srgbClr val="6D635C"/>
                </a:solidFill>
                <a:latin typeface="Arial Narrow"/>
                <a:cs typeface="Arial Narrow"/>
              </a:rPr>
              <a:t>R</a:t>
            </a:r>
            <a:r>
              <a:rPr dirty="0" sz="8100" spc="-580">
                <a:solidFill>
                  <a:srgbClr val="6D635C"/>
                </a:solidFill>
                <a:latin typeface="Arial Narrow"/>
                <a:cs typeface="Arial Narrow"/>
              </a:rPr>
              <a:t> </a:t>
            </a:r>
            <a:r>
              <a:rPr dirty="0" sz="8100" spc="-1595">
                <a:solidFill>
                  <a:srgbClr val="6D635C"/>
                </a:solidFill>
                <a:latin typeface="Arial Narrow"/>
                <a:cs typeface="Arial Narrow"/>
              </a:rPr>
              <a:t>E</a:t>
            </a:r>
            <a:r>
              <a:rPr dirty="0" sz="8100" spc="-580">
                <a:solidFill>
                  <a:srgbClr val="6D635C"/>
                </a:solidFill>
                <a:latin typeface="Arial Narrow"/>
                <a:cs typeface="Arial Narrow"/>
              </a:rPr>
              <a:t> </a:t>
            </a:r>
            <a:r>
              <a:rPr dirty="0" sz="8100" spc="-1055">
                <a:solidFill>
                  <a:srgbClr val="6D635C"/>
                </a:solidFill>
                <a:latin typeface="Arial Narrow"/>
                <a:cs typeface="Arial Narrow"/>
              </a:rPr>
              <a:t>C</a:t>
            </a:r>
            <a:r>
              <a:rPr dirty="0" sz="8100" spc="-575">
                <a:solidFill>
                  <a:srgbClr val="6D635C"/>
                </a:solidFill>
                <a:latin typeface="Arial Narrow"/>
                <a:cs typeface="Arial Narrow"/>
              </a:rPr>
              <a:t> </a:t>
            </a:r>
            <a:r>
              <a:rPr dirty="0" sz="8100" spc="-1595">
                <a:solidFill>
                  <a:srgbClr val="6D635C"/>
                </a:solidFill>
                <a:latin typeface="Arial Narrow"/>
                <a:cs typeface="Arial Narrow"/>
              </a:rPr>
              <a:t>E</a:t>
            </a:r>
            <a:r>
              <a:rPr dirty="0" sz="8100" spc="395">
                <a:solidFill>
                  <a:srgbClr val="6D635C"/>
                </a:solidFill>
                <a:latin typeface="Arial Narrow"/>
                <a:cs typeface="Arial Narrow"/>
              </a:rPr>
              <a:t>  </a:t>
            </a:r>
            <a:r>
              <a:rPr dirty="0" sz="8100" spc="-1040">
                <a:solidFill>
                  <a:srgbClr val="6D635C"/>
                </a:solidFill>
                <a:latin typeface="Arial Narrow"/>
                <a:cs typeface="Arial Narrow"/>
              </a:rPr>
              <a:t>L</a:t>
            </a:r>
            <a:r>
              <a:rPr dirty="0" sz="8100" spc="-575">
                <a:solidFill>
                  <a:srgbClr val="6D635C"/>
                </a:solidFill>
                <a:latin typeface="Arial Narrow"/>
                <a:cs typeface="Arial Narrow"/>
              </a:rPr>
              <a:t> </a:t>
            </a:r>
            <a:r>
              <a:rPr dirty="0" sz="8100" spc="-760">
                <a:solidFill>
                  <a:srgbClr val="6D635C"/>
                </a:solidFill>
                <a:latin typeface="Arial Narrow"/>
                <a:cs typeface="Arial Narrow"/>
              </a:rPr>
              <a:t>A</a:t>
            </a:r>
            <a:endParaRPr sz="81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3368" y="11952130"/>
            <a:ext cx="1552575" cy="2965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750" spc="90" b="1">
                <a:latin typeface="Trebuchet MS"/>
                <a:cs typeface="Trebuchet MS"/>
              </a:rPr>
              <a:t>@meganalisis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4070" y="12314763"/>
            <a:ext cx="276225" cy="276860"/>
          </a:xfrm>
          <a:custGeom>
            <a:avLst/>
            <a:gdLst/>
            <a:ahLst/>
            <a:cxnLst/>
            <a:rect l="l" t="t" r="r" b="b"/>
            <a:pathLst>
              <a:path w="276225" h="276859">
                <a:moveTo>
                  <a:pt x="82162" y="0"/>
                </a:moveTo>
                <a:lnTo>
                  <a:pt x="0" y="0"/>
                </a:lnTo>
                <a:lnTo>
                  <a:pt x="107726" y="153610"/>
                </a:lnTo>
                <a:lnTo>
                  <a:pt x="0" y="276279"/>
                </a:lnTo>
                <a:lnTo>
                  <a:pt x="24343" y="276279"/>
                </a:lnTo>
                <a:lnTo>
                  <a:pt x="118536" y="169009"/>
                </a:lnTo>
                <a:lnTo>
                  <a:pt x="140911" y="169009"/>
                </a:lnTo>
                <a:lnTo>
                  <a:pt x="33119" y="17948"/>
                </a:lnTo>
                <a:lnTo>
                  <a:pt x="94751" y="17948"/>
                </a:lnTo>
                <a:lnTo>
                  <a:pt x="82162" y="0"/>
                </a:lnTo>
                <a:close/>
              </a:path>
              <a:path w="276225" h="276859">
                <a:moveTo>
                  <a:pt x="140911" y="169009"/>
                </a:moveTo>
                <a:lnTo>
                  <a:pt x="118536" y="169009"/>
                </a:lnTo>
                <a:lnTo>
                  <a:pt x="193763" y="276279"/>
                </a:lnTo>
                <a:lnTo>
                  <a:pt x="275927" y="276279"/>
                </a:lnTo>
                <a:lnTo>
                  <a:pt x="263899" y="259129"/>
                </a:lnTo>
                <a:lnTo>
                  <a:pt x="205224" y="259129"/>
                </a:lnTo>
                <a:lnTo>
                  <a:pt x="140911" y="169009"/>
                </a:lnTo>
                <a:close/>
              </a:path>
              <a:path w="276225" h="276859">
                <a:moveTo>
                  <a:pt x="94751" y="17948"/>
                </a:moveTo>
                <a:lnTo>
                  <a:pt x="70514" y="17948"/>
                </a:lnTo>
                <a:lnTo>
                  <a:pt x="242614" y="259129"/>
                </a:lnTo>
                <a:lnTo>
                  <a:pt x="263899" y="259129"/>
                </a:lnTo>
                <a:lnTo>
                  <a:pt x="164212" y="116988"/>
                </a:lnTo>
                <a:lnTo>
                  <a:pt x="177749" y="101570"/>
                </a:lnTo>
                <a:lnTo>
                  <a:pt x="153402" y="101570"/>
                </a:lnTo>
                <a:lnTo>
                  <a:pt x="94751" y="17948"/>
                </a:lnTo>
                <a:close/>
              </a:path>
              <a:path w="276225" h="276859">
                <a:moveTo>
                  <a:pt x="266933" y="0"/>
                </a:moveTo>
                <a:lnTo>
                  <a:pt x="242590" y="0"/>
                </a:lnTo>
                <a:lnTo>
                  <a:pt x="153402" y="101570"/>
                </a:lnTo>
                <a:lnTo>
                  <a:pt x="177749" y="101570"/>
                </a:lnTo>
                <a:lnTo>
                  <a:pt x="26693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7303" y="12307137"/>
            <a:ext cx="295275" cy="295275"/>
          </a:xfrm>
          <a:custGeom>
            <a:avLst/>
            <a:gdLst/>
            <a:ahLst/>
            <a:cxnLst/>
            <a:rect l="l" t="t" r="r" b="b"/>
            <a:pathLst>
              <a:path w="295275" h="295275">
                <a:moveTo>
                  <a:pt x="186578" y="0"/>
                </a:moveTo>
                <a:lnTo>
                  <a:pt x="120679" y="0"/>
                </a:lnTo>
                <a:lnTo>
                  <a:pt x="97201" y="251"/>
                </a:lnTo>
                <a:lnTo>
                  <a:pt x="103430" y="251"/>
                </a:lnTo>
                <a:lnTo>
                  <a:pt x="96707" y="434"/>
                </a:lnTo>
                <a:lnTo>
                  <a:pt x="57734" y="5297"/>
                </a:lnTo>
                <a:lnTo>
                  <a:pt x="24288" y="24890"/>
                </a:lnTo>
                <a:lnTo>
                  <a:pt x="7417" y="50845"/>
                </a:lnTo>
                <a:lnTo>
                  <a:pt x="7321" y="51064"/>
                </a:lnTo>
                <a:lnTo>
                  <a:pt x="4827" y="58422"/>
                </a:lnTo>
                <a:lnTo>
                  <a:pt x="2827" y="66619"/>
                </a:lnTo>
                <a:lnTo>
                  <a:pt x="1462" y="75444"/>
                </a:lnTo>
                <a:lnTo>
                  <a:pt x="1376" y="75999"/>
                </a:lnTo>
                <a:lnTo>
                  <a:pt x="0" y="187289"/>
                </a:lnTo>
                <a:lnTo>
                  <a:pt x="149" y="192816"/>
                </a:lnTo>
                <a:lnTo>
                  <a:pt x="249" y="196503"/>
                </a:lnTo>
                <a:lnTo>
                  <a:pt x="292" y="198077"/>
                </a:lnTo>
                <a:lnTo>
                  <a:pt x="677" y="206837"/>
                </a:lnTo>
                <a:lnTo>
                  <a:pt x="754" y="208593"/>
                </a:lnTo>
                <a:lnTo>
                  <a:pt x="1592" y="218931"/>
                </a:lnTo>
                <a:lnTo>
                  <a:pt x="1638" y="219491"/>
                </a:lnTo>
                <a:lnTo>
                  <a:pt x="3035" y="228305"/>
                </a:lnTo>
                <a:lnTo>
                  <a:pt x="3123" y="228861"/>
                </a:lnTo>
                <a:lnTo>
                  <a:pt x="5156" y="237046"/>
                </a:lnTo>
                <a:lnTo>
                  <a:pt x="7684" y="244392"/>
                </a:lnTo>
                <a:lnTo>
                  <a:pt x="10789" y="251414"/>
                </a:lnTo>
                <a:lnTo>
                  <a:pt x="14551" y="258013"/>
                </a:lnTo>
                <a:lnTo>
                  <a:pt x="19051" y="264195"/>
                </a:lnTo>
                <a:lnTo>
                  <a:pt x="19146" y="264327"/>
                </a:lnTo>
                <a:lnTo>
                  <a:pt x="50923" y="287468"/>
                </a:lnTo>
                <a:lnTo>
                  <a:pt x="99641" y="294773"/>
                </a:lnTo>
                <a:lnTo>
                  <a:pt x="101403" y="294773"/>
                </a:lnTo>
                <a:lnTo>
                  <a:pt x="108496" y="294938"/>
                </a:lnTo>
                <a:lnTo>
                  <a:pt x="171791" y="294938"/>
                </a:lnTo>
                <a:lnTo>
                  <a:pt x="187139" y="294773"/>
                </a:lnTo>
                <a:lnTo>
                  <a:pt x="228703" y="291643"/>
                </a:lnTo>
                <a:lnTo>
                  <a:pt x="264178" y="275625"/>
                </a:lnTo>
                <a:lnTo>
                  <a:pt x="271862" y="268334"/>
                </a:lnTo>
                <a:lnTo>
                  <a:pt x="109477" y="268334"/>
                </a:lnTo>
                <a:lnTo>
                  <a:pt x="102546" y="268175"/>
                </a:lnTo>
                <a:lnTo>
                  <a:pt x="100717" y="268175"/>
                </a:lnTo>
                <a:lnTo>
                  <a:pt x="88143" y="267673"/>
                </a:lnTo>
                <a:lnTo>
                  <a:pt x="87907" y="267673"/>
                </a:lnTo>
                <a:lnTo>
                  <a:pt x="48697" y="256784"/>
                </a:lnTo>
                <a:lnTo>
                  <a:pt x="28178" y="217328"/>
                </a:lnTo>
                <a:lnTo>
                  <a:pt x="27412" y="208593"/>
                </a:lnTo>
                <a:lnTo>
                  <a:pt x="27305" y="207313"/>
                </a:lnTo>
                <a:lnTo>
                  <a:pt x="27035" y="201139"/>
                </a:lnTo>
                <a:lnTo>
                  <a:pt x="27026" y="200929"/>
                </a:lnTo>
                <a:lnTo>
                  <a:pt x="26901" y="198077"/>
                </a:lnTo>
                <a:lnTo>
                  <a:pt x="26840" y="196503"/>
                </a:lnTo>
                <a:lnTo>
                  <a:pt x="26592" y="187289"/>
                </a:lnTo>
                <a:lnTo>
                  <a:pt x="26710" y="97412"/>
                </a:lnTo>
                <a:lnTo>
                  <a:pt x="34776" y="53762"/>
                </a:lnTo>
                <a:lnTo>
                  <a:pt x="70310" y="29523"/>
                </a:lnTo>
                <a:lnTo>
                  <a:pt x="105004" y="26819"/>
                </a:lnTo>
                <a:lnTo>
                  <a:pt x="99940" y="26819"/>
                </a:lnTo>
                <a:lnTo>
                  <a:pt x="123128" y="26574"/>
                </a:lnTo>
                <a:lnTo>
                  <a:pt x="271828" y="26574"/>
                </a:lnTo>
                <a:lnTo>
                  <a:pt x="269885" y="24433"/>
                </a:lnTo>
                <a:lnTo>
                  <a:pt x="236356" y="4965"/>
                </a:lnTo>
                <a:lnTo>
                  <a:pt x="197364" y="251"/>
                </a:lnTo>
                <a:lnTo>
                  <a:pt x="186578" y="0"/>
                </a:lnTo>
                <a:close/>
              </a:path>
              <a:path w="295275" h="295275">
                <a:moveTo>
                  <a:pt x="271828" y="26574"/>
                </a:moveTo>
                <a:lnTo>
                  <a:pt x="185833" y="26574"/>
                </a:lnTo>
                <a:lnTo>
                  <a:pt x="196369" y="26819"/>
                </a:lnTo>
                <a:lnTo>
                  <a:pt x="206711" y="27241"/>
                </a:lnTo>
                <a:lnTo>
                  <a:pt x="245933" y="38101"/>
                </a:lnTo>
                <a:lnTo>
                  <a:pt x="266458" y="77691"/>
                </a:lnTo>
                <a:lnTo>
                  <a:pt x="267590" y="93978"/>
                </a:lnTo>
                <a:lnTo>
                  <a:pt x="267716" y="96865"/>
                </a:lnTo>
                <a:lnTo>
                  <a:pt x="267763" y="97934"/>
                </a:lnTo>
                <a:lnTo>
                  <a:pt x="268025" y="107648"/>
                </a:lnTo>
                <a:lnTo>
                  <a:pt x="268039" y="108192"/>
                </a:lnTo>
                <a:lnTo>
                  <a:pt x="268158" y="187289"/>
                </a:lnTo>
                <a:lnTo>
                  <a:pt x="268031" y="192816"/>
                </a:lnTo>
                <a:lnTo>
                  <a:pt x="267946" y="196503"/>
                </a:lnTo>
                <a:lnTo>
                  <a:pt x="262512" y="234251"/>
                </a:lnTo>
                <a:lnTo>
                  <a:pt x="234542" y="262305"/>
                </a:lnTo>
                <a:lnTo>
                  <a:pt x="196828" y="267892"/>
                </a:lnTo>
                <a:lnTo>
                  <a:pt x="171291" y="268334"/>
                </a:lnTo>
                <a:lnTo>
                  <a:pt x="271862" y="268334"/>
                </a:lnTo>
                <a:lnTo>
                  <a:pt x="291809" y="228305"/>
                </a:lnTo>
                <a:lnTo>
                  <a:pt x="294373" y="201139"/>
                </a:lnTo>
                <a:lnTo>
                  <a:pt x="294495" y="198077"/>
                </a:lnTo>
                <a:lnTo>
                  <a:pt x="294756" y="187289"/>
                </a:lnTo>
                <a:lnTo>
                  <a:pt x="294632" y="108192"/>
                </a:lnTo>
                <a:lnTo>
                  <a:pt x="294476" y="102168"/>
                </a:lnTo>
                <a:lnTo>
                  <a:pt x="294361" y="97934"/>
                </a:lnTo>
                <a:lnTo>
                  <a:pt x="294332" y="96865"/>
                </a:lnTo>
                <a:lnTo>
                  <a:pt x="291593" y="66619"/>
                </a:lnTo>
                <a:lnTo>
                  <a:pt x="291506" y="66070"/>
                </a:lnTo>
                <a:lnTo>
                  <a:pt x="289475" y="57883"/>
                </a:lnTo>
                <a:lnTo>
                  <a:pt x="287131" y="51064"/>
                </a:lnTo>
                <a:lnTo>
                  <a:pt x="287055" y="50845"/>
                </a:lnTo>
                <a:lnTo>
                  <a:pt x="286950" y="50538"/>
                </a:lnTo>
                <a:lnTo>
                  <a:pt x="283836" y="43515"/>
                </a:lnTo>
                <a:lnTo>
                  <a:pt x="280075" y="36917"/>
                </a:lnTo>
                <a:lnTo>
                  <a:pt x="275565" y="30713"/>
                </a:lnTo>
                <a:lnTo>
                  <a:pt x="271828" y="26574"/>
                </a:lnTo>
                <a:close/>
              </a:path>
              <a:path w="295275" h="295275">
                <a:moveTo>
                  <a:pt x="147156" y="71677"/>
                </a:moveTo>
                <a:lnTo>
                  <a:pt x="117679" y="77691"/>
                </a:lnTo>
                <a:lnTo>
                  <a:pt x="93626" y="93978"/>
                </a:lnTo>
                <a:lnTo>
                  <a:pt x="77433" y="118096"/>
                </a:lnTo>
                <a:lnTo>
                  <a:pt x="71584" y="147365"/>
                </a:lnTo>
                <a:lnTo>
                  <a:pt x="71536" y="147604"/>
                </a:lnTo>
                <a:lnTo>
                  <a:pt x="93835" y="201139"/>
                </a:lnTo>
                <a:lnTo>
                  <a:pt x="147448" y="223223"/>
                </a:lnTo>
                <a:lnTo>
                  <a:pt x="176358" y="217328"/>
                </a:lnTo>
                <a:lnTo>
                  <a:pt x="176760" y="217328"/>
                </a:lnTo>
                <a:lnTo>
                  <a:pt x="200989" y="200929"/>
                </a:lnTo>
                <a:lnTo>
                  <a:pt x="203868" y="196642"/>
                </a:lnTo>
                <a:lnTo>
                  <a:pt x="147403" y="196642"/>
                </a:lnTo>
                <a:lnTo>
                  <a:pt x="128252" y="192816"/>
                </a:lnTo>
                <a:lnTo>
                  <a:pt x="112596" y="182304"/>
                </a:lnTo>
                <a:lnTo>
                  <a:pt x="102025" y="166687"/>
                </a:lnTo>
                <a:lnTo>
                  <a:pt x="98137" y="147604"/>
                </a:lnTo>
                <a:lnTo>
                  <a:pt x="98149" y="147365"/>
                </a:lnTo>
                <a:lnTo>
                  <a:pt x="101947" y="128394"/>
                </a:lnTo>
                <a:lnTo>
                  <a:pt x="112461" y="112738"/>
                </a:lnTo>
                <a:lnTo>
                  <a:pt x="128074" y="102168"/>
                </a:lnTo>
                <a:lnTo>
                  <a:pt x="147210" y="98272"/>
                </a:lnTo>
                <a:lnTo>
                  <a:pt x="203824" y="98272"/>
                </a:lnTo>
                <a:lnTo>
                  <a:pt x="200782" y="93779"/>
                </a:lnTo>
                <a:lnTo>
                  <a:pt x="176825" y="77691"/>
                </a:lnTo>
                <a:lnTo>
                  <a:pt x="177206" y="77691"/>
                </a:lnTo>
                <a:lnTo>
                  <a:pt x="147156" y="71677"/>
                </a:lnTo>
                <a:close/>
              </a:path>
              <a:path w="295275" h="295275">
                <a:moveTo>
                  <a:pt x="203824" y="98272"/>
                </a:moveTo>
                <a:lnTo>
                  <a:pt x="147210" y="98272"/>
                </a:lnTo>
                <a:lnTo>
                  <a:pt x="166712" y="102168"/>
                </a:lnTo>
                <a:lnTo>
                  <a:pt x="166467" y="102168"/>
                </a:lnTo>
                <a:lnTo>
                  <a:pt x="182021" y="112607"/>
                </a:lnTo>
                <a:lnTo>
                  <a:pt x="192596" y="128222"/>
                </a:lnTo>
                <a:lnTo>
                  <a:pt x="196502" y="147365"/>
                </a:lnTo>
                <a:lnTo>
                  <a:pt x="192673" y="166520"/>
                </a:lnTo>
                <a:lnTo>
                  <a:pt x="182161" y="182176"/>
                </a:lnTo>
                <a:lnTo>
                  <a:pt x="166440" y="192816"/>
                </a:lnTo>
                <a:lnTo>
                  <a:pt x="166200" y="192816"/>
                </a:lnTo>
                <a:lnTo>
                  <a:pt x="147403" y="196642"/>
                </a:lnTo>
                <a:lnTo>
                  <a:pt x="203868" y="196642"/>
                </a:lnTo>
                <a:lnTo>
                  <a:pt x="217184" y="176815"/>
                </a:lnTo>
                <a:lnTo>
                  <a:pt x="223024" y="147604"/>
                </a:lnTo>
                <a:lnTo>
                  <a:pt x="223072" y="147365"/>
                </a:lnTo>
                <a:lnTo>
                  <a:pt x="217123" y="118096"/>
                </a:lnTo>
                <a:lnTo>
                  <a:pt x="217069" y="117834"/>
                </a:lnTo>
                <a:lnTo>
                  <a:pt x="203914" y="98405"/>
                </a:lnTo>
                <a:lnTo>
                  <a:pt x="203824" y="98272"/>
                </a:lnTo>
                <a:close/>
              </a:path>
              <a:path w="295275" h="295275">
                <a:moveTo>
                  <a:pt x="235698" y="50845"/>
                </a:moveTo>
                <a:lnTo>
                  <a:pt x="216113" y="50845"/>
                </a:lnTo>
                <a:lnTo>
                  <a:pt x="208200" y="58798"/>
                </a:lnTo>
                <a:lnTo>
                  <a:pt x="208209" y="64662"/>
                </a:lnTo>
                <a:lnTo>
                  <a:pt x="208333" y="78445"/>
                </a:lnTo>
                <a:lnTo>
                  <a:pt x="216281" y="86350"/>
                </a:lnTo>
                <a:lnTo>
                  <a:pt x="235616" y="86350"/>
                </a:lnTo>
                <a:lnTo>
                  <a:pt x="243490" y="78445"/>
                </a:lnTo>
                <a:lnTo>
                  <a:pt x="243651" y="78445"/>
                </a:lnTo>
                <a:lnTo>
                  <a:pt x="243621" y="58798"/>
                </a:lnTo>
                <a:lnTo>
                  <a:pt x="243314" y="58422"/>
                </a:lnTo>
                <a:lnTo>
                  <a:pt x="235698" y="508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259" y="12314764"/>
            <a:ext cx="257172" cy="295273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37295" y="12315145"/>
            <a:ext cx="266700" cy="304165"/>
          </a:xfrm>
          <a:custGeom>
            <a:avLst/>
            <a:gdLst/>
            <a:ahLst/>
            <a:cxnLst/>
            <a:rect l="l" t="t" r="r" b="b"/>
            <a:pathLst>
              <a:path w="266700" h="304165">
                <a:moveTo>
                  <a:pt x="135662" y="0"/>
                </a:moveTo>
                <a:lnTo>
                  <a:pt x="135485" y="0"/>
                </a:lnTo>
                <a:lnTo>
                  <a:pt x="103461" y="2969"/>
                </a:lnTo>
                <a:lnTo>
                  <a:pt x="51545" y="25248"/>
                </a:lnTo>
                <a:lnTo>
                  <a:pt x="18110" y="65868"/>
                </a:lnTo>
                <a:lnTo>
                  <a:pt x="2093" y="119681"/>
                </a:lnTo>
                <a:lnTo>
                  <a:pt x="0" y="153981"/>
                </a:lnTo>
                <a:lnTo>
                  <a:pt x="1991" y="182918"/>
                </a:lnTo>
                <a:lnTo>
                  <a:pt x="2070" y="184071"/>
                </a:lnTo>
                <a:lnTo>
                  <a:pt x="18099" y="238232"/>
                </a:lnTo>
                <a:lnTo>
                  <a:pt x="51531" y="278838"/>
                </a:lnTo>
                <a:lnTo>
                  <a:pt x="103450" y="301106"/>
                </a:lnTo>
                <a:lnTo>
                  <a:pt x="135485" y="304076"/>
                </a:lnTo>
                <a:lnTo>
                  <a:pt x="135662" y="304076"/>
                </a:lnTo>
                <a:lnTo>
                  <a:pt x="163779" y="301939"/>
                </a:lnTo>
                <a:lnTo>
                  <a:pt x="188080" y="295786"/>
                </a:lnTo>
                <a:lnTo>
                  <a:pt x="209216" y="285385"/>
                </a:lnTo>
                <a:lnTo>
                  <a:pt x="219426" y="277227"/>
                </a:lnTo>
                <a:lnTo>
                  <a:pt x="135573" y="277227"/>
                </a:lnTo>
                <a:lnTo>
                  <a:pt x="109635" y="274922"/>
                </a:lnTo>
                <a:lnTo>
                  <a:pt x="68145" y="257677"/>
                </a:lnTo>
                <a:lnTo>
                  <a:pt x="41562" y="225203"/>
                </a:lnTo>
                <a:lnTo>
                  <a:pt x="28525" y="179798"/>
                </a:lnTo>
                <a:lnTo>
                  <a:pt x="26691" y="152156"/>
                </a:lnTo>
                <a:lnTo>
                  <a:pt x="28514" y="124328"/>
                </a:lnTo>
                <a:lnTo>
                  <a:pt x="33288" y="100833"/>
                </a:lnTo>
                <a:lnTo>
                  <a:pt x="33349" y="100530"/>
                </a:lnTo>
                <a:lnTo>
                  <a:pt x="52706" y="61267"/>
                </a:lnTo>
                <a:lnTo>
                  <a:pt x="87107" y="35698"/>
                </a:lnTo>
                <a:lnTo>
                  <a:pt x="135548" y="26847"/>
                </a:lnTo>
                <a:lnTo>
                  <a:pt x="222420" y="26847"/>
                </a:lnTo>
                <a:lnTo>
                  <a:pt x="222124" y="26576"/>
                </a:lnTo>
                <a:lnTo>
                  <a:pt x="203980" y="15119"/>
                </a:lnTo>
                <a:lnTo>
                  <a:pt x="183470" y="6856"/>
                </a:lnTo>
                <a:lnTo>
                  <a:pt x="160672" y="1808"/>
                </a:lnTo>
                <a:lnTo>
                  <a:pt x="135662" y="0"/>
                </a:lnTo>
                <a:close/>
              </a:path>
              <a:path w="266700" h="304165">
                <a:moveTo>
                  <a:pt x="241013" y="168363"/>
                </a:moveTo>
                <a:lnTo>
                  <a:pt x="202147" y="168363"/>
                </a:lnTo>
                <a:lnTo>
                  <a:pt x="208898" y="172962"/>
                </a:lnTo>
                <a:lnTo>
                  <a:pt x="214647" y="178206"/>
                </a:lnTo>
                <a:lnTo>
                  <a:pt x="219324" y="184071"/>
                </a:lnTo>
                <a:lnTo>
                  <a:pt x="222861" y="190534"/>
                </a:lnTo>
                <a:lnTo>
                  <a:pt x="225707" y="200882"/>
                </a:lnTo>
                <a:lnTo>
                  <a:pt x="226453" y="203720"/>
                </a:lnTo>
                <a:lnTo>
                  <a:pt x="226348" y="213129"/>
                </a:lnTo>
                <a:lnTo>
                  <a:pt x="209056" y="251316"/>
                </a:lnTo>
                <a:lnTo>
                  <a:pt x="158501" y="275594"/>
                </a:lnTo>
                <a:lnTo>
                  <a:pt x="135573" y="277227"/>
                </a:lnTo>
                <a:lnTo>
                  <a:pt x="219426" y="277227"/>
                </a:lnTo>
                <a:lnTo>
                  <a:pt x="227839" y="270504"/>
                </a:lnTo>
                <a:lnTo>
                  <a:pt x="245249" y="246915"/>
                </a:lnTo>
                <a:lnTo>
                  <a:pt x="252917" y="222551"/>
                </a:lnTo>
                <a:lnTo>
                  <a:pt x="252947" y="199487"/>
                </a:lnTo>
                <a:lnTo>
                  <a:pt x="247448" y="179798"/>
                </a:lnTo>
                <a:lnTo>
                  <a:pt x="241013" y="168363"/>
                </a:lnTo>
                <a:close/>
              </a:path>
              <a:path w="266700" h="304165">
                <a:moveTo>
                  <a:pt x="147478" y="129068"/>
                </a:moveTo>
                <a:lnTo>
                  <a:pt x="101207" y="139269"/>
                </a:lnTo>
                <a:lnTo>
                  <a:pt x="75814" y="173741"/>
                </a:lnTo>
                <a:lnTo>
                  <a:pt x="75281" y="182918"/>
                </a:lnTo>
                <a:lnTo>
                  <a:pt x="75172" y="184785"/>
                </a:lnTo>
                <a:lnTo>
                  <a:pt x="97359" y="222338"/>
                </a:lnTo>
                <a:lnTo>
                  <a:pt x="138647" y="232493"/>
                </a:lnTo>
                <a:lnTo>
                  <a:pt x="152621" y="230497"/>
                </a:lnTo>
                <a:lnTo>
                  <a:pt x="152809" y="230497"/>
                </a:lnTo>
                <a:lnTo>
                  <a:pt x="165603" y="225977"/>
                </a:lnTo>
                <a:lnTo>
                  <a:pt x="176602" y="219090"/>
                </a:lnTo>
                <a:lnTo>
                  <a:pt x="185891" y="209812"/>
                </a:lnTo>
                <a:lnTo>
                  <a:pt x="188625" y="205769"/>
                </a:lnTo>
                <a:lnTo>
                  <a:pt x="137250" y="205769"/>
                </a:lnTo>
                <a:lnTo>
                  <a:pt x="124738" y="204891"/>
                </a:lnTo>
                <a:lnTo>
                  <a:pt x="113606" y="200882"/>
                </a:lnTo>
                <a:lnTo>
                  <a:pt x="105478" y="193720"/>
                </a:lnTo>
                <a:lnTo>
                  <a:pt x="101982" y="183385"/>
                </a:lnTo>
                <a:lnTo>
                  <a:pt x="104132" y="172962"/>
                </a:lnTo>
                <a:lnTo>
                  <a:pt x="111424" y="164610"/>
                </a:lnTo>
                <a:lnTo>
                  <a:pt x="123224" y="158894"/>
                </a:lnTo>
                <a:lnTo>
                  <a:pt x="138926" y="156234"/>
                </a:lnTo>
                <a:lnTo>
                  <a:pt x="230316" y="156234"/>
                </a:lnTo>
                <a:lnTo>
                  <a:pt x="220687" y="148397"/>
                </a:lnTo>
                <a:lnTo>
                  <a:pt x="207506" y="140905"/>
                </a:lnTo>
                <a:lnTo>
                  <a:pt x="204801" y="139689"/>
                </a:lnTo>
                <a:lnTo>
                  <a:pt x="203430" y="139114"/>
                </a:lnTo>
                <a:lnTo>
                  <a:pt x="201839" y="131177"/>
                </a:lnTo>
                <a:lnTo>
                  <a:pt x="175642" y="131177"/>
                </a:lnTo>
                <a:lnTo>
                  <a:pt x="166609" y="129969"/>
                </a:lnTo>
                <a:lnTo>
                  <a:pt x="158765" y="129381"/>
                </a:lnTo>
                <a:lnTo>
                  <a:pt x="162949" y="129381"/>
                </a:lnTo>
                <a:lnTo>
                  <a:pt x="147478" y="129068"/>
                </a:lnTo>
                <a:close/>
              </a:path>
              <a:path w="266700" h="304165">
                <a:moveTo>
                  <a:pt x="230316" y="156234"/>
                </a:moveTo>
                <a:lnTo>
                  <a:pt x="157025" y="156234"/>
                </a:lnTo>
                <a:lnTo>
                  <a:pt x="162885" y="156664"/>
                </a:lnTo>
                <a:lnTo>
                  <a:pt x="169760" y="157538"/>
                </a:lnTo>
                <a:lnTo>
                  <a:pt x="176340" y="158755"/>
                </a:lnTo>
                <a:lnTo>
                  <a:pt x="170977" y="182918"/>
                </a:lnTo>
                <a:lnTo>
                  <a:pt x="161334" y="197005"/>
                </a:lnTo>
                <a:lnTo>
                  <a:pt x="149421" y="203720"/>
                </a:lnTo>
                <a:lnTo>
                  <a:pt x="137250" y="205769"/>
                </a:lnTo>
                <a:lnTo>
                  <a:pt x="188625" y="205769"/>
                </a:lnTo>
                <a:lnTo>
                  <a:pt x="191626" y="201330"/>
                </a:lnTo>
                <a:lnTo>
                  <a:pt x="196252" y="191585"/>
                </a:lnTo>
                <a:lnTo>
                  <a:pt x="199762" y="180591"/>
                </a:lnTo>
                <a:lnTo>
                  <a:pt x="202147" y="168363"/>
                </a:lnTo>
                <a:lnTo>
                  <a:pt x="241013" y="168363"/>
                </a:lnTo>
                <a:lnTo>
                  <a:pt x="240796" y="167978"/>
                </a:lnTo>
                <a:lnTo>
                  <a:pt x="231891" y="157538"/>
                </a:lnTo>
                <a:lnTo>
                  <a:pt x="230316" y="156234"/>
                </a:lnTo>
                <a:close/>
              </a:path>
              <a:path w="266700" h="304165">
                <a:moveTo>
                  <a:pt x="189730" y="97636"/>
                </a:moveTo>
                <a:lnTo>
                  <a:pt x="136272" y="97636"/>
                </a:lnTo>
                <a:lnTo>
                  <a:pt x="145647" y="98395"/>
                </a:lnTo>
                <a:lnTo>
                  <a:pt x="153771" y="100530"/>
                </a:lnTo>
                <a:lnTo>
                  <a:pt x="175642" y="131177"/>
                </a:lnTo>
                <a:lnTo>
                  <a:pt x="201839" y="131177"/>
                </a:lnTo>
                <a:lnTo>
                  <a:pt x="197643" y="110240"/>
                </a:lnTo>
                <a:lnTo>
                  <a:pt x="189730" y="97636"/>
                </a:lnTo>
                <a:close/>
              </a:path>
              <a:path w="266700" h="304165">
                <a:moveTo>
                  <a:pt x="136450" y="70846"/>
                </a:moveTo>
                <a:lnTo>
                  <a:pt x="135904" y="70846"/>
                </a:lnTo>
                <a:lnTo>
                  <a:pt x="118580" y="72721"/>
                </a:lnTo>
                <a:lnTo>
                  <a:pt x="103125" y="78228"/>
                </a:lnTo>
                <a:lnTo>
                  <a:pt x="89880" y="87190"/>
                </a:lnTo>
                <a:lnTo>
                  <a:pt x="79185" y="99432"/>
                </a:lnTo>
                <a:lnTo>
                  <a:pt x="101436" y="114359"/>
                </a:lnTo>
                <a:lnTo>
                  <a:pt x="109218" y="105936"/>
                </a:lnTo>
                <a:lnTo>
                  <a:pt x="118127" y="100833"/>
                </a:lnTo>
                <a:lnTo>
                  <a:pt x="127005" y="98395"/>
                </a:lnTo>
                <a:lnTo>
                  <a:pt x="126252" y="98395"/>
                </a:lnTo>
                <a:lnTo>
                  <a:pt x="135904" y="97636"/>
                </a:lnTo>
                <a:lnTo>
                  <a:pt x="189730" y="97636"/>
                </a:lnTo>
                <a:lnTo>
                  <a:pt x="184218" y="88856"/>
                </a:lnTo>
                <a:lnTo>
                  <a:pt x="163653" y="75535"/>
                </a:lnTo>
                <a:lnTo>
                  <a:pt x="136450" y="70846"/>
                </a:lnTo>
                <a:close/>
              </a:path>
              <a:path w="266700" h="304165">
                <a:moveTo>
                  <a:pt x="222420" y="26847"/>
                </a:moveTo>
                <a:lnTo>
                  <a:pt x="135548" y="26847"/>
                </a:lnTo>
                <a:lnTo>
                  <a:pt x="173559" y="31866"/>
                </a:lnTo>
                <a:lnTo>
                  <a:pt x="204085" y="46408"/>
                </a:lnTo>
                <a:lnTo>
                  <a:pt x="203940" y="46408"/>
                </a:lnTo>
                <a:lnTo>
                  <a:pt x="226243" y="70032"/>
                </a:lnTo>
                <a:lnTo>
                  <a:pt x="240729" y="103047"/>
                </a:lnTo>
                <a:lnTo>
                  <a:pt x="266561" y="95845"/>
                </a:lnTo>
                <a:lnTo>
                  <a:pt x="259134" y="74827"/>
                </a:lnTo>
                <a:lnTo>
                  <a:pt x="249224" y="56237"/>
                </a:lnTo>
                <a:lnTo>
                  <a:pt x="236874" y="40134"/>
                </a:lnTo>
                <a:lnTo>
                  <a:pt x="222420" y="268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16036" y="12314763"/>
            <a:ext cx="276225" cy="276225"/>
          </a:xfrm>
          <a:custGeom>
            <a:avLst/>
            <a:gdLst/>
            <a:ahLst/>
            <a:cxnLst/>
            <a:rect l="l" t="t" r="r" b="b"/>
            <a:pathLst>
              <a:path w="276225" h="276225">
                <a:moveTo>
                  <a:pt x="138112" y="0"/>
                </a:moveTo>
                <a:lnTo>
                  <a:pt x="94453" y="7039"/>
                </a:lnTo>
                <a:lnTo>
                  <a:pt x="56540" y="26644"/>
                </a:lnTo>
                <a:lnTo>
                  <a:pt x="26644" y="56540"/>
                </a:lnTo>
                <a:lnTo>
                  <a:pt x="7039" y="94453"/>
                </a:lnTo>
                <a:lnTo>
                  <a:pt x="0" y="138112"/>
                </a:lnTo>
                <a:lnTo>
                  <a:pt x="7039" y="181773"/>
                </a:lnTo>
                <a:lnTo>
                  <a:pt x="26644" y="219687"/>
                </a:lnTo>
                <a:lnTo>
                  <a:pt x="56540" y="249582"/>
                </a:lnTo>
                <a:lnTo>
                  <a:pt x="94453" y="269185"/>
                </a:lnTo>
                <a:lnTo>
                  <a:pt x="138112" y="276225"/>
                </a:lnTo>
                <a:lnTo>
                  <a:pt x="181771" y="269185"/>
                </a:lnTo>
                <a:lnTo>
                  <a:pt x="219684" y="249582"/>
                </a:lnTo>
                <a:lnTo>
                  <a:pt x="249240" y="220027"/>
                </a:lnTo>
                <a:lnTo>
                  <a:pt x="176860" y="220027"/>
                </a:lnTo>
                <a:lnTo>
                  <a:pt x="107861" y="168607"/>
                </a:lnTo>
                <a:lnTo>
                  <a:pt x="119508" y="158085"/>
                </a:lnTo>
                <a:lnTo>
                  <a:pt x="86093" y="158085"/>
                </a:lnTo>
                <a:lnTo>
                  <a:pt x="43649" y="144928"/>
                </a:lnTo>
                <a:lnTo>
                  <a:pt x="38862" y="143494"/>
                </a:lnTo>
                <a:lnTo>
                  <a:pt x="38862" y="136917"/>
                </a:lnTo>
                <a:lnTo>
                  <a:pt x="45796" y="134049"/>
                </a:lnTo>
                <a:lnTo>
                  <a:pt x="201726" y="74021"/>
                </a:lnTo>
                <a:lnTo>
                  <a:pt x="208546" y="70672"/>
                </a:lnTo>
                <a:lnTo>
                  <a:pt x="256816" y="70672"/>
                </a:lnTo>
                <a:lnTo>
                  <a:pt x="249498" y="56540"/>
                </a:lnTo>
                <a:lnTo>
                  <a:pt x="219602" y="26644"/>
                </a:lnTo>
                <a:lnTo>
                  <a:pt x="181716" y="7039"/>
                </a:lnTo>
                <a:lnTo>
                  <a:pt x="138112" y="0"/>
                </a:lnTo>
                <a:close/>
              </a:path>
              <a:path w="276225" h="276225">
                <a:moveTo>
                  <a:pt x="256816" y="70672"/>
                </a:moveTo>
                <a:lnTo>
                  <a:pt x="208546" y="70672"/>
                </a:lnTo>
                <a:lnTo>
                  <a:pt x="213931" y="78323"/>
                </a:lnTo>
                <a:lnTo>
                  <a:pt x="212496" y="84782"/>
                </a:lnTo>
                <a:lnTo>
                  <a:pt x="185585" y="210939"/>
                </a:lnTo>
                <a:lnTo>
                  <a:pt x="184277" y="217274"/>
                </a:lnTo>
                <a:lnTo>
                  <a:pt x="176860" y="220027"/>
                </a:lnTo>
                <a:lnTo>
                  <a:pt x="249240" y="220027"/>
                </a:lnTo>
                <a:lnTo>
                  <a:pt x="249580" y="219687"/>
                </a:lnTo>
                <a:lnTo>
                  <a:pt x="269185" y="181773"/>
                </a:lnTo>
                <a:lnTo>
                  <a:pt x="276225" y="138112"/>
                </a:lnTo>
                <a:lnTo>
                  <a:pt x="269130" y="94453"/>
                </a:lnTo>
                <a:lnTo>
                  <a:pt x="256816" y="70672"/>
                </a:lnTo>
                <a:close/>
              </a:path>
              <a:path w="276225" h="276225">
                <a:moveTo>
                  <a:pt x="180441" y="98295"/>
                </a:moveTo>
                <a:lnTo>
                  <a:pt x="175183" y="101401"/>
                </a:lnTo>
                <a:lnTo>
                  <a:pt x="172554" y="103197"/>
                </a:lnTo>
                <a:lnTo>
                  <a:pt x="86093" y="158085"/>
                </a:lnTo>
                <a:lnTo>
                  <a:pt x="119508" y="158085"/>
                </a:lnTo>
                <a:lnTo>
                  <a:pt x="178409" y="104874"/>
                </a:lnTo>
                <a:lnTo>
                  <a:pt x="183197" y="100925"/>
                </a:lnTo>
                <a:lnTo>
                  <a:pt x="181876" y="99729"/>
                </a:lnTo>
                <a:lnTo>
                  <a:pt x="180441" y="98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032688" y="12001830"/>
            <a:ext cx="3100705" cy="596900"/>
          </a:xfrm>
          <a:prstGeom prst="rect">
            <a:avLst/>
          </a:prstGeom>
        </p:spPr>
        <p:txBody>
          <a:bodyPr wrap="square" lIns="0" tIns="6476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Del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23-09-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al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30-09-</a:t>
            </a:r>
            <a:r>
              <a:rPr dirty="0" sz="1800" spc="-2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  <a:p>
            <a:pPr marL="149860">
              <a:lnSpc>
                <a:spcPct val="100000"/>
              </a:lnSpc>
              <a:spcBef>
                <a:spcPts val="305"/>
              </a:spcBef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5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553230"/>
            <a:ext cx="3049270" cy="705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50" spc="-1330" b="1">
                <a:latin typeface="Tahoma"/>
                <a:cs typeface="Tahoma"/>
              </a:rPr>
              <a:t>DATOS</a:t>
            </a:r>
            <a:r>
              <a:rPr dirty="0" sz="4450" spc="-525" b="1">
                <a:latin typeface="Tahoma"/>
                <a:cs typeface="Tahoma"/>
              </a:rPr>
              <a:t> </a:t>
            </a:r>
            <a:r>
              <a:rPr dirty="0" sz="4450" spc="-1210" b="1">
                <a:latin typeface="Tahoma"/>
                <a:cs typeface="Tahoma"/>
              </a:rPr>
              <a:t>TÉCNICOS:</a:t>
            </a:r>
            <a:endParaRPr sz="445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04247" y="3574071"/>
            <a:ext cx="3999229" cy="657860"/>
          </a:xfrm>
          <a:custGeom>
            <a:avLst/>
            <a:gdLst/>
            <a:ahLst/>
            <a:cxnLst/>
            <a:rect l="l" t="t" r="r" b="b"/>
            <a:pathLst>
              <a:path w="3999229" h="657860">
                <a:moveTo>
                  <a:pt x="3998988" y="355701"/>
                </a:moveTo>
                <a:lnTo>
                  <a:pt x="3663340" y="355701"/>
                </a:lnTo>
                <a:lnTo>
                  <a:pt x="3653256" y="355701"/>
                </a:lnTo>
                <a:lnTo>
                  <a:pt x="3117354" y="355701"/>
                </a:lnTo>
                <a:lnTo>
                  <a:pt x="3117354" y="343712"/>
                </a:lnTo>
                <a:lnTo>
                  <a:pt x="3102521" y="283146"/>
                </a:lnTo>
                <a:lnTo>
                  <a:pt x="3077045" y="179222"/>
                </a:lnTo>
                <a:lnTo>
                  <a:pt x="3037979" y="422897"/>
                </a:lnTo>
                <a:lnTo>
                  <a:pt x="3005251" y="157353"/>
                </a:lnTo>
                <a:lnTo>
                  <a:pt x="2985846" y="0"/>
                </a:lnTo>
                <a:lnTo>
                  <a:pt x="2911437" y="526326"/>
                </a:lnTo>
                <a:lnTo>
                  <a:pt x="2877667" y="329984"/>
                </a:lnTo>
                <a:lnTo>
                  <a:pt x="2821546" y="329984"/>
                </a:lnTo>
                <a:lnTo>
                  <a:pt x="2810726" y="296494"/>
                </a:lnTo>
                <a:lnTo>
                  <a:pt x="2783992" y="213817"/>
                </a:lnTo>
                <a:lnTo>
                  <a:pt x="2756763" y="354812"/>
                </a:lnTo>
                <a:lnTo>
                  <a:pt x="2724162" y="354812"/>
                </a:lnTo>
                <a:lnTo>
                  <a:pt x="2703068" y="305562"/>
                </a:lnTo>
                <a:lnTo>
                  <a:pt x="2674302" y="238442"/>
                </a:lnTo>
                <a:lnTo>
                  <a:pt x="2654084" y="329984"/>
                </a:lnTo>
                <a:lnTo>
                  <a:pt x="2625331" y="329984"/>
                </a:lnTo>
                <a:lnTo>
                  <a:pt x="2614676" y="355701"/>
                </a:lnTo>
                <a:lnTo>
                  <a:pt x="1654200" y="355701"/>
                </a:lnTo>
                <a:lnTo>
                  <a:pt x="1654200" y="338734"/>
                </a:lnTo>
                <a:lnTo>
                  <a:pt x="1640573" y="283146"/>
                </a:lnTo>
                <a:lnTo>
                  <a:pt x="1615097" y="179222"/>
                </a:lnTo>
                <a:lnTo>
                  <a:pt x="1576044" y="422897"/>
                </a:lnTo>
                <a:lnTo>
                  <a:pt x="1543316" y="157353"/>
                </a:lnTo>
                <a:lnTo>
                  <a:pt x="1523911" y="0"/>
                </a:lnTo>
                <a:lnTo>
                  <a:pt x="1449501" y="526326"/>
                </a:lnTo>
                <a:lnTo>
                  <a:pt x="1415732" y="329984"/>
                </a:lnTo>
                <a:lnTo>
                  <a:pt x="1359611" y="329984"/>
                </a:lnTo>
                <a:lnTo>
                  <a:pt x="1348790" y="296494"/>
                </a:lnTo>
                <a:lnTo>
                  <a:pt x="1322057" y="213817"/>
                </a:lnTo>
                <a:lnTo>
                  <a:pt x="1294815" y="354812"/>
                </a:lnTo>
                <a:lnTo>
                  <a:pt x="1262227" y="354812"/>
                </a:lnTo>
                <a:lnTo>
                  <a:pt x="1241132" y="305562"/>
                </a:lnTo>
                <a:lnTo>
                  <a:pt x="1212367" y="238442"/>
                </a:lnTo>
                <a:lnTo>
                  <a:pt x="1192149" y="329984"/>
                </a:lnTo>
                <a:lnTo>
                  <a:pt x="1163396" y="329984"/>
                </a:lnTo>
                <a:lnTo>
                  <a:pt x="1152728" y="355701"/>
                </a:lnTo>
                <a:lnTo>
                  <a:pt x="585787" y="355701"/>
                </a:lnTo>
                <a:lnTo>
                  <a:pt x="585787" y="349910"/>
                </a:lnTo>
                <a:lnTo>
                  <a:pt x="583387" y="355701"/>
                </a:lnTo>
                <a:lnTo>
                  <a:pt x="559460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559460" y="376339"/>
                </a:lnTo>
                <a:lnTo>
                  <a:pt x="585787" y="376339"/>
                </a:lnTo>
                <a:lnTo>
                  <a:pt x="1166558" y="376339"/>
                </a:lnTo>
                <a:lnTo>
                  <a:pt x="1177226" y="350608"/>
                </a:lnTo>
                <a:lnTo>
                  <a:pt x="1208722" y="350608"/>
                </a:lnTo>
                <a:lnTo>
                  <a:pt x="1218692" y="305562"/>
                </a:lnTo>
                <a:lnTo>
                  <a:pt x="1248600" y="375437"/>
                </a:lnTo>
                <a:lnTo>
                  <a:pt x="1311808" y="375437"/>
                </a:lnTo>
                <a:lnTo>
                  <a:pt x="1315808" y="354812"/>
                </a:lnTo>
                <a:lnTo>
                  <a:pt x="1327073" y="296494"/>
                </a:lnTo>
                <a:lnTo>
                  <a:pt x="1344549" y="350608"/>
                </a:lnTo>
                <a:lnTo>
                  <a:pt x="1398397" y="350608"/>
                </a:lnTo>
                <a:lnTo>
                  <a:pt x="1451140" y="657580"/>
                </a:lnTo>
                <a:lnTo>
                  <a:pt x="1451800" y="657580"/>
                </a:lnTo>
                <a:lnTo>
                  <a:pt x="1470355" y="526326"/>
                </a:lnTo>
                <a:lnTo>
                  <a:pt x="1522526" y="157353"/>
                </a:lnTo>
                <a:lnTo>
                  <a:pt x="1573288" y="569798"/>
                </a:lnTo>
                <a:lnTo>
                  <a:pt x="1596910" y="422897"/>
                </a:lnTo>
                <a:lnTo>
                  <a:pt x="1619364" y="283146"/>
                </a:lnTo>
                <a:lnTo>
                  <a:pt x="1641030" y="371868"/>
                </a:lnTo>
                <a:lnTo>
                  <a:pt x="1647240" y="371868"/>
                </a:lnTo>
                <a:lnTo>
                  <a:pt x="1647240" y="376339"/>
                </a:lnTo>
                <a:lnTo>
                  <a:pt x="1696085" y="376339"/>
                </a:lnTo>
                <a:lnTo>
                  <a:pt x="2201570" y="376339"/>
                </a:lnTo>
                <a:lnTo>
                  <a:pt x="2221890" y="376339"/>
                </a:lnTo>
                <a:lnTo>
                  <a:pt x="2239010" y="376339"/>
                </a:lnTo>
                <a:lnTo>
                  <a:pt x="2628493" y="376339"/>
                </a:lnTo>
                <a:lnTo>
                  <a:pt x="2639149" y="350608"/>
                </a:lnTo>
                <a:lnTo>
                  <a:pt x="2670657" y="350608"/>
                </a:lnTo>
                <a:lnTo>
                  <a:pt x="2680627" y="305562"/>
                </a:lnTo>
                <a:lnTo>
                  <a:pt x="2710548" y="375437"/>
                </a:lnTo>
                <a:lnTo>
                  <a:pt x="2773756" y="375437"/>
                </a:lnTo>
                <a:lnTo>
                  <a:pt x="2777744" y="354812"/>
                </a:lnTo>
                <a:lnTo>
                  <a:pt x="2789009" y="296494"/>
                </a:lnTo>
                <a:lnTo>
                  <a:pt x="2806484" y="350608"/>
                </a:lnTo>
                <a:lnTo>
                  <a:pt x="2860332" y="350608"/>
                </a:lnTo>
                <a:lnTo>
                  <a:pt x="2910560" y="642937"/>
                </a:lnTo>
                <a:lnTo>
                  <a:pt x="2915805" y="642937"/>
                </a:lnTo>
                <a:lnTo>
                  <a:pt x="2932303" y="526326"/>
                </a:lnTo>
                <a:lnTo>
                  <a:pt x="2984474" y="157353"/>
                </a:lnTo>
                <a:lnTo>
                  <a:pt x="3035223" y="569798"/>
                </a:lnTo>
                <a:lnTo>
                  <a:pt x="3058845" y="422897"/>
                </a:lnTo>
                <a:lnTo>
                  <a:pt x="3081299" y="283146"/>
                </a:lnTo>
                <a:lnTo>
                  <a:pt x="3102965" y="371868"/>
                </a:lnTo>
                <a:lnTo>
                  <a:pt x="3110280" y="371868"/>
                </a:lnTo>
                <a:lnTo>
                  <a:pt x="3110280" y="376339"/>
                </a:lnTo>
                <a:lnTo>
                  <a:pt x="3653256" y="376339"/>
                </a:lnTo>
                <a:lnTo>
                  <a:pt x="3663340" y="376339"/>
                </a:lnTo>
                <a:lnTo>
                  <a:pt x="3998988" y="376339"/>
                </a:lnTo>
                <a:lnTo>
                  <a:pt x="3998988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78" y="263613"/>
                </a:lnTo>
                <a:lnTo>
                  <a:pt x="916101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46258" y="4361167"/>
          <a:ext cx="9257030" cy="7011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3230"/>
                <a:gridCol w="6196330"/>
              </a:tblGrid>
              <a:tr h="647700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06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TIPO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ESTUDIO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5255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r>
                        <a:rPr dirty="0" sz="1500">
                          <a:latin typeface="Calibri"/>
                          <a:cs typeface="Calibri"/>
                        </a:rPr>
                        <a:t>Estudio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opinión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encuesta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cuantitativa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descriptiva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59385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812165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TAMAÑO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 MUESTRA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16535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352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500">
                          <a:latin typeface="Calibri"/>
                          <a:cs typeface="Calibri"/>
                        </a:rPr>
                        <a:t>1,357 personas entrevistadas.</a:t>
                      </a:r>
                      <a:r>
                        <a:rPr dirty="0" sz="15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(Sobre la base</a:t>
                      </a:r>
                      <a:r>
                        <a:rPr dirty="0" sz="15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 21,485,000</a:t>
                      </a:r>
                      <a:r>
                        <a:rPr dirty="0" sz="15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/ REP para</a:t>
                      </a:r>
                      <a:r>
                        <a:rPr dirty="0" sz="1500" spc="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el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25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mayo</a:t>
                      </a:r>
                      <a:r>
                        <a:rPr dirty="0" sz="15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2025).</a:t>
                      </a:r>
                      <a:r>
                        <a:rPr dirty="0" sz="15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8,541</a:t>
                      </a:r>
                      <a:r>
                        <a:rPr dirty="0" sz="15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intentos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llamadas.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257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814069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70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OBJETIVOS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ESTUDIO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16535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352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500">
                          <a:latin typeface="Calibri"/>
                          <a:cs typeface="Calibri"/>
                        </a:rPr>
                        <a:t>Investigar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conocer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actualidad,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sentir,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opinión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percepción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1500" spc="-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venezolanos,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 septiembre 2026.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257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1724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ÁMBITO</a:t>
                      </a:r>
                      <a:r>
                        <a:rPr dirty="0" sz="18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GEOGRÁFICO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352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500">
                          <a:latin typeface="Calibri"/>
                          <a:cs typeface="Calibri"/>
                        </a:rPr>
                        <a:t>Nacional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Venezuela;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distribución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proporcional</a:t>
                      </a:r>
                      <a:r>
                        <a:rPr dirty="0" sz="1500" spc="1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muestra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los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23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estados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Distrito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Capital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(DC).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302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335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municipios,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incluye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31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33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parroquias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ubicadas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DC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(Mun.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Libertador)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Guaira</a:t>
                      </a:r>
                      <a:r>
                        <a:rPr dirty="0" sz="150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(M.</a:t>
                      </a:r>
                      <a:r>
                        <a:rPr dirty="0" sz="150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Vargas).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Municipios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parroquias</a:t>
                      </a:r>
                      <a:r>
                        <a:rPr dirty="0" sz="1500" spc="1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encuestados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poseen</a:t>
                      </a:r>
                      <a:r>
                        <a:rPr dirty="0" sz="1500" spc="1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poblaciones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que,</a:t>
                      </a:r>
                      <a:r>
                        <a:rPr dirty="0" sz="1500" spc="1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500" spc="1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su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menor</a:t>
                      </a:r>
                      <a:r>
                        <a:rPr dirty="0" sz="15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tamaño y</a:t>
                      </a:r>
                      <a:r>
                        <a:rPr dirty="0" sz="15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baja representatividad</a:t>
                      </a:r>
                      <a:r>
                        <a:rPr dirty="0" sz="15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proporcional para la</a:t>
                      </a:r>
                      <a:r>
                        <a:rPr dirty="0" sz="15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muestra, no</a:t>
                      </a:r>
                      <a:r>
                        <a:rPr dirty="0" sz="1500" spc="-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5">
                          <a:latin typeface="Calibri"/>
                          <a:cs typeface="Calibri"/>
                        </a:rPr>
                        <a:t>se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consideran</a:t>
                      </a:r>
                      <a:r>
                        <a:rPr dirty="0" sz="15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este</a:t>
                      </a:r>
                      <a:r>
                        <a:rPr dirty="0" sz="15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estudio.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257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17284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SISTEMA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CAPTACIÓN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33350" marR="135255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dirty="0" sz="1500">
                          <a:latin typeface="Calibri"/>
                          <a:cs typeface="Calibri"/>
                        </a:rPr>
                        <a:t>Personal</a:t>
                      </a:r>
                      <a:r>
                        <a:rPr dirty="0" sz="1500" spc="22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22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presencial,</a:t>
                      </a:r>
                      <a:r>
                        <a:rPr dirty="0" sz="1500" spc="229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mediante</a:t>
                      </a:r>
                      <a:r>
                        <a:rPr dirty="0" sz="1500" spc="22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Sistema</a:t>
                      </a:r>
                      <a:r>
                        <a:rPr dirty="0" sz="1500" spc="229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CATI</a:t>
                      </a:r>
                      <a:r>
                        <a:rPr dirty="0" sz="1500" spc="22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Computer</a:t>
                      </a:r>
                      <a:r>
                        <a:rPr dirty="0" sz="1500" spc="229" i="1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500" spc="-10" i="1">
                          <a:latin typeface="Calibri"/>
                          <a:cs typeface="Calibri"/>
                        </a:rPr>
                        <a:t>Assisted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Telephone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Interviewing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Entrevista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Telefónica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Asistida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i="1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500" spc="105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 i="1">
                          <a:latin typeface="Calibri"/>
                          <a:cs typeface="Calibri"/>
                        </a:rPr>
                        <a:t>Computadora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).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5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llamadas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telefónicas</a:t>
                      </a:r>
                      <a:r>
                        <a:rPr dirty="0" sz="15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realizadas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humanos</a:t>
                      </a:r>
                      <a:r>
                        <a:rPr dirty="0" sz="15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(no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AI)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desde</a:t>
                      </a:r>
                      <a:r>
                        <a:rPr dirty="0" sz="1500" spc="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call</a:t>
                      </a:r>
                      <a:r>
                        <a:rPr dirty="0" sz="1500" spc="1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center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Venezuela,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5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asistidas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software</a:t>
                      </a:r>
                      <a:r>
                        <a:rPr dirty="0" sz="15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gestor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encuestas,</a:t>
                      </a:r>
                      <a:r>
                        <a:rPr dirty="0" sz="15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para</a:t>
                      </a:r>
                      <a:r>
                        <a:rPr dirty="0" sz="1500" spc="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500" spc="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registro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respuestas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tiempo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real.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Se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realizaron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llamadas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todas</a:t>
                      </a:r>
                      <a:r>
                        <a:rPr dirty="0" sz="1500" spc="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500" spc="1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operadoras telefónicas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5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>
                          <a:latin typeface="Calibri"/>
                          <a:cs typeface="Calibri"/>
                        </a:rPr>
                        <a:t>país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257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642620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ERROR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N.CONFIANZA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08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180"/>
                        </a:spcBef>
                        <a:tabLst>
                          <a:tab pos="1139190" algn="l"/>
                        </a:tabLst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±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2.66%</a:t>
                      </a:r>
                      <a:r>
                        <a:rPr dirty="0" sz="1650" spc="3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60">
                          <a:latin typeface="Calibri"/>
                          <a:cs typeface="Calibri"/>
                        </a:rPr>
                        <a:t>|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	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95%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4986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642620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MÉTODO</a:t>
                      </a:r>
                      <a:r>
                        <a:rPr dirty="0" sz="18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 SELECCIÓN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308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18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Muestreo</a:t>
                      </a:r>
                      <a:r>
                        <a:rPr dirty="0" sz="165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aleatorio</a:t>
                      </a:r>
                      <a:r>
                        <a:rPr dirty="0" sz="165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simple.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4986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92258" y="12040244"/>
            <a:ext cx="3100705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Del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23-09-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al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30-09-</a:t>
            </a:r>
            <a:r>
              <a:rPr dirty="0" sz="1800" spc="-2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4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3500">
              <a:lnSpc>
                <a:spcPts val="2090"/>
              </a:lnSpc>
            </a:pPr>
            <a:r>
              <a:rPr dirty="0" spc="-25"/>
              <a:t>1</a:t>
            </a:r>
            <a:r>
              <a:rPr dirty="0" spc="-25"/>
              <a:t>/4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553230"/>
            <a:ext cx="3049270" cy="705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50" spc="-1330" b="1">
                <a:latin typeface="Tahoma"/>
                <a:cs typeface="Tahoma"/>
              </a:rPr>
              <a:t>DATOS</a:t>
            </a:r>
            <a:r>
              <a:rPr dirty="0" sz="4450" spc="-525" b="1">
                <a:latin typeface="Tahoma"/>
                <a:cs typeface="Tahoma"/>
              </a:rPr>
              <a:t> </a:t>
            </a:r>
            <a:r>
              <a:rPr dirty="0" sz="4450" spc="-1210" b="1">
                <a:latin typeface="Tahoma"/>
                <a:cs typeface="Tahoma"/>
              </a:rPr>
              <a:t>TÉCNICOS:</a:t>
            </a:r>
            <a:endParaRPr sz="445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04247" y="3574071"/>
            <a:ext cx="3999229" cy="657860"/>
          </a:xfrm>
          <a:custGeom>
            <a:avLst/>
            <a:gdLst/>
            <a:ahLst/>
            <a:cxnLst/>
            <a:rect l="l" t="t" r="r" b="b"/>
            <a:pathLst>
              <a:path w="3999229" h="657860">
                <a:moveTo>
                  <a:pt x="3998988" y="355701"/>
                </a:moveTo>
                <a:lnTo>
                  <a:pt x="3663340" y="355701"/>
                </a:lnTo>
                <a:lnTo>
                  <a:pt x="3653256" y="355701"/>
                </a:lnTo>
                <a:lnTo>
                  <a:pt x="3117354" y="355701"/>
                </a:lnTo>
                <a:lnTo>
                  <a:pt x="3117354" y="343712"/>
                </a:lnTo>
                <a:lnTo>
                  <a:pt x="3102521" y="283146"/>
                </a:lnTo>
                <a:lnTo>
                  <a:pt x="3077045" y="179222"/>
                </a:lnTo>
                <a:lnTo>
                  <a:pt x="3037979" y="422897"/>
                </a:lnTo>
                <a:lnTo>
                  <a:pt x="3005251" y="157353"/>
                </a:lnTo>
                <a:lnTo>
                  <a:pt x="2985846" y="0"/>
                </a:lnTo>
                <a:lnTo>
                  <a:pt x="2911437" y="526326"/>
                </a:lnTo>
                <a:lnTo>
                  <a:pt x="2877667" y="329984"/>
                </a:lnTo>
                <a:lnTo>
                  <a:pt x="2821546" y="329984"/>
                </a:lnTo>
                <a:lnTo>
                  <a:pt x="2810726" y="296494"/>
                </a:lnTo>
                <a:lnTo>
                  <a:pt x="2783992" y="213817"/>
                </a:lnTo>
                <a:lnTo>
                  <a:pt x="2756763" y="354812"/>
                </a:lnTo>
                <a:lnTo>
                  <a:pt x="2724162" y="354812"/>
                </a:lnTo>
                <a:lnTo>
                  <a:pt x="2703068" y="305562"/>
                </a:lnTo>
                <a:lnTo>
                  <a:pt x="2674302" y="238442"/>
                </a:lnTo>
                <a:lnTo>
                  <a:pt x="2654084" y="329984"/>
                </a:lnTo>
                <a:lnTo>
                  <a:pt x="2625331" y="329984"/>
                </a:lnTo>
                <a:lnTo>
                  <a:pt x="2614676" y="355701"/>
                </a:lnTo>
                <a:lnTo>
                  <a:pt x="1654200" y="355701"/>
                </a:lnTo>
                <a:lnTo>
                  <a:pt x="1654200" y="338734"/>
                </a:lnTo>
                <a:lnTo>
                  <a:pt x="1640573" y="283146"/>
                </a:lnTo>
                <a:lnTo>
                  <a:pt x="1615097" y="179222"/>
                </a:lnTo>
                <a:lnTo>
                  <a:pt x="1576044" y="422897"/>
                </a:lnTo>
                <a:lnTo>
                  <a:pt x="1543316" y="157353"/>
                </a:lnTo>
                <a:lnTo>
                  <a:pt x="1523911" y="0"/>
                </a:lnTo>
                <a:lnTo>
                  <a:pt x="1449501" y="526326"/>
                </a:lnTo>
                <a:lnTo>
                  <a:pt x="1415732" y="329984"/>
                </a:lnTo>
                <a:lnTo>
                  <a:pt x="1359611" y="329984"/>
                </a:lnTo>
                <a:lnTo>
                  <a:pt x="1348790" y="296494"/>
                </a:lnTo>
                <a:lnTo>
                  <a:pt x="1322057" y="213817"/>
                </a:lnTo>
                <a:lnTo>
                  <a:pt x="1294815" y="354812"/>
                </a:lnTo>
                <a:lnTo>
                  <a:pt x="1262227" y="354812"/>
                </a:lnTo>
                <a:lnTo>
                  <a:pt x="1241132" y="305562"/>
                </a:lnTo>
                <a:lnTo>
                  <a:pt x="1212367" y="238442"/>
                </a:lnTo>
                <a:lnTo>
                  <a:pt x="1192149" y="329984"/>
                </a:lnTo>
                <a:lnTo>
                  <a:pt x="1163396" y="329984"/>
                </a:lnTo>
                <a:lnTo>
                  <a:pt x="1152728" y="355701"/>
                </a:lnTo>
                <a:lnTo>
                  <a:pt x="585787" y="355701"/>
                </a:lnTo>
                <a:lnTo>
                  <a:pt x="585787" y="349910"/>
                </a:lnTo>
                <a:lnTo>
                  <a:pt x="583387" y="355701"/>
                </a:lnTo>
                <a:lnTo>
                  <a:pt x="559460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559460" y="376339"/>
                </a:lnTo>
                <a:lnTo>
                  <a:pt x="585787" y="376339"/>
                </a:lnTo>
                <a:lnTo>
                  <a:pt x="1166558" y="376339"/>
                </a:lnTo>
                <a:lnTo>
                  <a:pt x="1177226" y="350608"/>
                </a:lnTo>
                <a:lnTo>
                  <a:pt x="1208722" y="350608"/>
                </a:lnTo>
                <a:lnTo>
                  <a:pt x="1218692" y="305562"/>
                </a:lnTo>
                <a:lnTo>
                  <a:pt x="1248600" y="375437"/>
                </a:lnTo>
                <a:lnTo>
                  <a:pt x="1311808" y="375437"/>
                </a:lnTo>
                <a:lnTo>
                  <a:pt x="1315808" y="354812"/>
                </a:lnTo>
                <a:lnTo>
                  <a:pt x="1327073" y="296494"/>
                </a:lnTo>
                <a:lnTo>
                  <a:pt x="1344549" y="350608"/>
                </a:lnTo>
                <a:lnTo>
                  <a:pt x="1398397" y="350608"/>
                </a:lnTo>
                <a:lnTo>
                  <a:pt x="1451140" y="657580"/>
                </a:lnTo>
                <a:lnTo>
                  <a:pt x="1451800" y="657580"/>
                </a:lnTo>
                <a:lnTo>
                  <a:pt x="1470355" y="526326"/>
                </a:lnTo>
                <a:lnTo>
                  <a:pt x="1522526" y="157353"/>
                </a:lnTo>
                <a:lnTo>
                  <a:pt x="1573288" y="569798"/>
                </a:lnTo>
                <a:lnTo>
                  <a:pt x="1596910" y="422897"/>
                </a:lnTo>
                <a:lnTo>
                  <a:pt x="1619364" y="283146"/>
                </a:lnTo>
                <a:lnTo>
                  <a:pt x="1641030" y="371868"/>
                </a:lnTo>
                <a:lnTo>
                  <a:pt x="1647240" y="371868"/>
                </a:lnTo>
                <a:lnTo>
                  <a:pt x="1647240" y="376339"/>
                </a:lnTo>
                <a:lnTo>
                  <a:pt x="1696085" y="376339"/>
                </a:lnTo>
                <a:lnTo>
                  <a:pt x="2201570" y="376339"/>
                </a:lnTo>
                <a:lnTo>
                  <a:pt x="2221890" y="376339"/>
                </a:lnTo>
                <a:lnTo>
                  <a:pt x="2239010" y="376339"/>
                </a:lnTo>
                <a:lnTo>
                  <a:pt x="2628493" y="376339"/>
                </a:lnTo>
                <a:lnTo>
                  <a:pt x="2639149" y="350608"/>
                </a:lnTo>
                <a:lnTo>
                  <a:pt x="2670657" y="350608"/>
                </a:lnTo>
                <a:lnTo>
                  <a:pt x="2680627" y="305562"/>
                </a:lnTo>
                <a:lnTo>
                  <a:pt x="2710548" y="375437"/>
                </a:lnTo>
                <a:lnTo>
                  <a:pt x="2773756" y="375437"/>
                </a:lnTo>
                <a:lnTo>
                  <a:pt x="2777744" y="354812"/>
                </a:lnTo>
                <a:lnTo>
                  <a:pt x="2789009" y="296494"/>
                </a:lnTo>
                <a:lnTo>
                  <a:pt x="2806484" y="350608"/>
                </a:lnTo>
                <a:lnTo>
                  <a:pt x="2860332" y="350608"/>
                </a:lnTo>
                <a:lnTo>
                  <a:pt x="2910560" y="642937"/>
                </a:lnTo>
                <a:lnTo>
                  <a:pt x="2915805" y="642937"/>
                </a:lnTo>
                <a:lnTo>
                  <a:pt x="2932303" y="526326"/>
                </a:lnTo>
                <a:lnTo>
                  <a:pt x="2984474" y="157353"/>
                </a:lnTo>
                <a:lnTo>
                  <a:pt x="3035223" y="569798"/>
                </a:lnTo>
                <a:lnTo>
                  <a:pt x="3058845" y="422897"/>
                </a:lnTo>
                <a:lnTo>
                  <a:pt x="3081299" y="283146"/>
                </a:lnTo>
                <a:lnTo>
                  <a:pt x="3102965" y="371868"/>
                </a:lnTo>
                <a:lnTo>
                  <a:pt x="3110280" y="371868"/>
                </a:lnTo>
                <a:lnTo>
                  <a:pt x="3110280" y="376339"/>
                </a:lnTo>
                <a:lnTo>
                  <a:pt x="3653256" y="376339"/>
                </a:lnTo>
                <a:lnTo>
                  <a:pt x="3663340" y="376339"/>
                </a:lnTo>
                <a:lnTo>
                  <a:pt x="3998988" y="376339"/>
                </a:lnTo>
                <a:lnTo>
                  <a:pt x="3998988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78" y="263613"/>
                </a:lnTo>
                <a:lnTo>
                  <a:pt x="916101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46258" y="4373282"/>
          <a:ext cx="9257030" cy="6821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7515"/>
                <a:gridCol w="6202045"/>
              </a:tblGrid>
              <a:tr h="13335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35255" marR="382270">
                        <a:lnSpc>
                          <a:spcPts val="2140"/>
                        </a:lnSpc>
                        <a:spcBef>
                          <a:spcPts val="5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DISPERSIÓN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GEOGRÁFICA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 LA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MUESTRA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9779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133350" marR="135255">
                        <a:lnSpc>
                          <a:spcPts val="1910"/>
                        </a:lnSpc>
                        <a:spcBef>
                          <a:spcPts val="1225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Población</a:t>
                      </a:r>
                      <a:r>
                        <a:rPr dirty="0" sz="165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general</a:t>
                      </a:r>
                      <a:r>
                        <a:rPr dirty="0" sz="165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dividida</a:t>
                      </a:r>
                      <a:r>
                        <a:rPr dirty="0" sz="165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650" spc="4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estratos</a:t>
                      </a:r>
                      <a:r>
                        <a:rPr dirty="0" sz="165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geográficos</a:t>
                      </a:r>
                      <a:r>
                        <a:rPr dirty="0" sz="1650" spc="4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heterogéneos,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según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cantidad</a:t>
                      </a:r>
                      <a:r>
                        <a:rPr dirty="0" sz="1650" spc="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habitantes</a:t>
                      </a:r>
                      <a:r>
                        <a:rPr dirty="0" sz="1650" spc="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650" spc="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uno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ellos.</a:t>
                      </a:r>
                      <a:r>
                        <a:rPr dirty="0" sz="1650" spc="3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Todas</a:t>
                      </a:r>
                      <a:r>
                        <a:rPr dirty="0" sz="1650" spc="3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las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unidades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análisis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tuvieron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misma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probabilidad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2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ser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entrevistadas.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Agrupaciones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conformadas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afijación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proporcional.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55575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648335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dirty="0" sz="1800" spc="-10" b="1">
                          <a:latin typeface="Calibri"/>
                          <a:cs typeface="Calibri"/>
                        </a:rPr>
                        <a:t>CUESTIONARIO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4478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Preguntas</a:t>
                      </a:r>
                      <a:r>
                        <a:rPr dirty="0" sz="165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cerradas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abiertas,</a:t>
                      </a:r>
                      <a:r>
                        <a:rPr dirty="0" sz="1650" spc="-5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terminología</a:t>
                      </a:r>
                      <a:r>
                        <a:rPr dirty="0" sz="165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sencilla.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920115">
                <a:tc>
                  <a:txBody>
                    <a:bodyPr/>
                    <a:lstStyle/>
                    <a:p>
                      <a:pPr marL="135255" marR="692785">
                        <a:lnSpc>
                          <a:spcPts val="2140"/>
                        </a:lnSpc>
                        <a:spcBef>
                          <a:spcPts val="12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RASGOS DE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UNIVERSO INVESTIGADO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562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Personas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naturales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ambos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sexos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mayoría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edad.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855344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9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OBJETIVOS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b="1">
                          <a:latin typeface="Calibri"/>
                          <a:cs typeface="Calibri"/>
                        </a:rPr>
                        <a:t>DEL</a:t>
                      </a:r>
                      <a:r>
                        <a:rPr dirty="0" sz="18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ESTUDIO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451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135255">
                        <a:lnSpc>
                          <a:spcPts val="1910"/>
                        </a:lnSpc>
                        <a:spcBef>
                          <a:spcPts val="119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Investigar</a:t>
                      </a:r>
                      <a:r>
                        <a:rPr dirty="0" sz="1650" spc="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conocer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actualidad,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sentir,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50" spc="65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opinión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70">
                          <a:latin typeface="Calibri"/>
                          <a:cs typeface="Calibri"/>
                        </a:rPr>
                        <a:t>  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la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percepción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los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venezolanos,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al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final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septiembre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2026.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511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920115">
                <a:tc>
                  <a:txBody>
                    <a:bodyPr/>
                    <a:lstStyle/>
                    <a:p>
                      <a:pPr marL="135255" marR="1198245">
                        <a:lnSpc>
                          <a:spcPts val="2140"/>
                        </a:lnSpc>
                        <a:spcBef>
                          <a:spcPts val="12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CLASES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SOCIALES CONSULTADAS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562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33350">
                        <a:lnSpc>
                          <a:spcPct val="100000"/>
                        </a:lnSpc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TODAS,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las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existentes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población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venezolana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(A,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B,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C,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E).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51435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93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FUENTE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PRIMITIVA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24511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739140">
                        <a:lnSpc>
                          <a:spcPts val="1910"/>
                        </a:lnSpc>
                        <a:spcBef>
                          <a:spcPts val="119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HOGARES.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Consulta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personas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exclusivamente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sus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hogares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(control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con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geolocalización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llamada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y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pregunta</a:t>
                      </a:r>
                      <a:r>
                        <a:rPr dirty="0" sz="1650" spc="-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control).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511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648335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CONSULTAS x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HOGAR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4478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Una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entrevista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por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persona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1650" spc="-4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cada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hogar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648335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140"/>
                        </a:spcBef>
                      </a:pPr>
                      <a:r>
                        <a:rPr dirty="0" sz="1800" b="1">
                          <a:latin typeface="Calibri"/>
                          <a:cs typeface="Calibri"/>
                        </a:rPr>
                        <a:t>FECHA</a:t>
                      </a:r>
                      <a:r>
                        <a:rPr dirty="0" sz="18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800" spc="-10" b="1">
                          <a:latin typeface="Calibri"/>
                          <a:cs typeface="Calibri"/>
                        </a:rPr>
                        <a:t>LEVANTAMIENTO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 marT="144780">
                    <a:lnR w="317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marL="133350">
                        <a:lnSpc>
                          <a:spcPct val="100000"/>
                        </a:lnSpc>
                        <a:spcBef>
                          <a:spcPts val="1290"/>
                        </a:spcBef>
                      </a:pPr>
                      <a:r>
                        <a:rPr dirty="0" sz="1650">
                          <a:latin typeface="Calibri"/>
                          <a:cs typeface="Calibri"/>
                        </a:rPr>
                        <a:t>Desde</a:t>
                      </a:r>
                      <a:r>
                        <a:rPr dirty="0" sz="1650" spc="-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23-Sep-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2026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hasta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>
                          <a:latin typeface="Calibri"/>
                          <a:cs typeface="Calibri"/>
                        </a:rPr>
                        <a:t>el</a:t>
                      </a:r>
                      <a:r>
                        <a:rPr dirty="0" sz="1650" spc="-3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50" spc="-10">
                          <a:latin typeface="Calibri"/>
                          <a:cs typeface="Calibri"/>
                        </a:rPr>
                        <a:t>30-Sep-2026.</a:t>
                      </a:r>
                      <a:endParaRPr sz="1650">
                        <a:latin typeface="Calibri"/>
                        <a:cs typeface="Calibri"/>
                      </a:endParaRPr>
                    </a:p>
                  </a:txBody>
                  <a:tcPr marL="0" marR="0" marB="0" marT="163830">
                    <a:lnL w="317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292258" y="12040244"/>
            <a:ext cx="3100705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Del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23-09-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al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30-09-</a:t>
            </a:r>
            <a:r>
              <a:rPr dirty="0" sz="1800" spc="-2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4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3500">
              <a:lnSpc>
                <a:spcPts val="2090"/>
              </a:lnSpc>
            </a:pPr>
            <a:r>
              <a:rPr dirty="0" spc="-25"/>
              <a:t>2</a:t>
            </a:r>
            <a:r>
              <a:rPr dirty="0" spc="-25"/>
              <a:t>/4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object 5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59" name="object 5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35940" y="3553230"/>
            <a:ext cx="3049270" cy="705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50" spc="-1330" b="1">
                <a:latin typeface="Tahoma"/>
                <a:cs typeface="Tahoma"/>
              </a:rPr>
              <a:t>DATOS</a:t>
            </a:r>
            <a:r>
              <a:rPr dirty="0" sz="4450" spc="-525" b="1">
                <a:latin typeface="Tahoma"/>
                <a:cs typeface="Tahoma"/>
              </a:rPr>
              <a:t> </a:t>
            </a:r>
            <a:r>
              <a:rPr dirty="0" sz="4450" spc="-1210" b="1">
                <a:latin typeface="Tahoma"/>
                <a:cs typeface="Tahoma"/>
              </a:rPr>
              <a:t>TÉCNICOS:</a:t>
            </a:r>
            <a:endParaRPr sz="4450">
              <a:latin typeface="Tahoma"/>
              <a:cs typeface="Tahoma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808717" y="3574071"/>
            <a:ext cx="3994785" cy="657860"/>
          </a:xfrm>
          <a:custGeom>
            <a:avLst/>
            <a:gdLst/>
            <a:ahLst/>
            <a:cxnLst/>
            <a:rect l="l" t="t" r="r" b="b"/>
            <a:pathLst>
              <a:path w="3994784" h="657860">
                <a:moveTo>
                  <a:pt x="3994518" y="355701"/>
                </a:moveTo>
                <a:lnTo>
                  <a:pt x="3658870" y="355701"/>
                </a:lnTo>
                <a:lnTo>
                  <a:pt x="3648786" y="355701"/>
                </a:lnTo>
                <a:lnTo>
                  <a:pt x="3112884" y="355701"/>
                </a:lnTo>
                <a:lnTo>
                  <a:pt x="3112884" y="343712"/>
                </a:lnTo>
                <a:lnTo>
                  <a:pt x="3098050" y="283146"/>
                </a:lnTo>
                <a:lnTo>
                  <a:pt x="3072574" y="179222"/>
                </a:lnTo>
                <a:lnTo>
                  <a:pt x="3033509" y="422897"/>
                </a:lnTo>
                <a:lnTo>
                  <a:pt x="3000781" y="157353"/>
                </a:lnTo>
                <a:lnTo>
                  <a:pt x="2981375" y="0"/>
                </a:lnTo>
                <a:lnTo>
                  <a:pt x="2906966" y="526326"/>
                </a:lnTo>
                <a:lnTo>
                  <a:pt x="2873197" y="329984"/>
                </a:lnTo>
                <a:lnTo>
                  <a:pt x="2817076" y="329984"/>
                </a:lnTo>
                <a:lnTo>
                  <a:pt x="2806255" y="296494"/>
                </a:lnTo>
                <a:lnTo>
                  <a:pt x="2779522" y="213817"/>
                </a:lnTo>
                <a:lnTo>
                  <a:pt x="2752293" y="354812"/>
                </a:lnTo>
                <a:lnTo>
                  <a:pt x="2719692" y="354812"/>
                </a:lnTo>
                <a:lnTo>
                  <a:pt x="2698597" y="305562"/>
                </a:lnTo>
                <a:lnTo>
                  <a:pt x="2669832" y="238442"/>
                </a:lnTo>
                <a:lnTo>
                  <a:pt x="2649613" y="329984"/>
                </a:lnTo>
                <a:lnTo>
                  <a:pt x="2620861" y="329984"/>
                </a:lnTo>
                <a:lnTo>
                  <a:pt x="2610205" y="355701"/>
                </a:lnTo>
                <a:lnTo>
                  <a:pt x="1649730" y="355701"/>
                </a:lnTo>
                <a:lnTo>
                  <a:pt x="1649730" y="338734"/>
                </a:lnTo>
                <a:lnTo>
                  <a:pt x="1636102" y="283146"/>
                </a:lnTo>
                <a:lnTo>
                  <a:pt x="1610626" y="179222"/>
                </a:lnTo>
                <a:lnTo>
                  <a:pt x="1571574" y="422897"/>
                </a:lnTo>
                <a:lnTo>
                  <a:pt x="1538846" y="157353"/>
                </a:lnTo>
                <a:lnTo>
                  <a:pt x="1519440" y="0"/>
                </a:lnTo>
                <a:lnTo>
                  <a:pt x="1445031" y="526326"/>
                </a:lnTo>
                <a:lnTo>
                  <a:pt x="1411262" y="329984"/>
                </a:lnTo>
                <a:lnTo>
                  <a:pt x="1355140" y="329984"/>
                </a:lnTo>
                <a:lnTo>
                  <a:pt x="1344320" y="296494"/>
                </a:lnTo>
                <a:lnTo>
                  <a:pt x="1317586" y="213817"/>
                </a:lnTo>
                <a:lnTo>
                  <a:pt x="1290345" y="354812"/>
                </a:lnTo>
                <a:lnTo>
                  <a:pt x="1257757" y="354812"/>
                </a:lnTo>
                <a:lnTo>
                  <a:pt x="1236662" y="305562"/>
                </a:lnTo>
                <a:lnTo>
                  <a:pt x="1207897" y="238442"/>
                </a:lnTo>
                <a:lnTo>
                  <a:pt x="1187678" y="329984"/>
                </a:lnTo>
                <a:lnTo>
                  <a:pt x="1158925" y="329984"/>
                </a:lnTo>
                <a:lnTo>
                  <a:pt x="1148257" y="355701"/>
                </a:lnTo>
                <a:lnTo>
                  <a:pt x="581317" y="355701"/>
                </a:lnTo>
                <a:lnTo>
                  <a:pt x="581317" y="349681"/>
                </a:lnTo>
                <a:lnTo>
                  <a:pt x="578827" y="355701"/>
                </a:lnTo>
                <a:lnTo>
                  <a:pt x="554990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554990" y="376339"/>
                </a:lnTo>
                <a:lnTo>
                  <a:pt x="581317" y="376339"/>
                </a:lnTo>
                <a:lnTo>
                  <a:pt x="1162088" y="376339"/>
                </a:lnTo>
                <a:lnTo>
                  <a:pt x="1172756" y="350608"/>
                </a:lnTo>
                <a:lnTo>
                  <a:pt x="1204252" y="350608"/>
                </a:lnTo>
                <a:lnTo>
                  <a:pt x="1214221" y="305562"/>
                </a:lnTo>
                <a:lnTo>
                  <a:pt x="1244130" y="375437"/>
                </a:lnTo>
                <a:lnTo>
                  <a:pt x="1307338" y="375437"/>
                </a:lnTo>
                <a:lnTo>
                  <a:pt x="1311338" y="354812"/>
                </a:lnTo>
                <a:lnTo>
                  <a:pt x="1322603" y="296494"/>
                </a:lnTo>
                <a:lnTo>
                  <a:pt x="1340078" y="350608"/>
                </a:lnTo>
                <a:lnTo>
                  <a:pt x="1393926" y="350608"/>
                </a:lnTo>
                <a:lnTo>
                  <a:pt x="1446669" y="657580"/>
                </a:lnTo>
                <a:lnTo>
                  <a:pt x="1447330" y="657580"/>
                </a:lnTo>
                <a:lnTo>
                  <a:pt x="1465884" y="526326"/>
                </a:lnTo>
                <a:lnTo>
                  <a:pt x="1518056" y="157353"/>
                </a:lnTo>
                <a:lnTo>
                  <a:pt x="1568818" y="569798"/>
                </a:lnTo>
                <a:lnTo>
                  <a:pt x="1592440" y="422897"/>
                </a:lnTo>
                <a:lnTo>
                  <a:pt x="1614893" y="283146"/>
                </a:lnTo>
                <a:lnTo>
                  <a:pt x="1636560" y="371868"/>
                </a:lnTo>
                <a:lnTo>
                  <a:pt x="1642770" y="371868"/>
                </a:lnTo>
                <a:lnTo>
                  <a:pt x="1642770" y="376339"/>
                </a:lnTo>
                <a:lnTo>
                  <a:pt x="1691614" y="376339"/>
                </a:lnTo>
                <a:lnTo>
                  <a:pt x="2197100" y="376339"/>
                </a:lnTo>
                <a:lnTo>
                  <a:pt x="2217420" y="376339"/>
                </a:lnTo>
                <a:lnTo>
                  <a:pt x="2234539" y="376339"/>
                </a:lnTo>
                <a:lnTo>
                  <a:pt x="2624023" y="376339"/>
                </a:lnTo>
                <a:lnTo>
                  <a:pt x="2634678" y="350608"/>
                </a:lnTo>
                <a:lnTo>
                  <a:pt x="2666187" y="350608"/>
                </a:lnTo>
                <a:lnTo>
                  <a:pt x="2676156" y="305562"/>
                </a:lnTo>
                <a:lnTo>
                  <a:pt x="2706078" y="375437"/>
                </a:lnTo>
                <a:lnTo>
                  <a:pt x="2769285" y="375437"/>
                </a:lnTo>
                <a:lnTo>
                  <a:pt x="2773273" y="354812"/>
                </a:lnTo>
                <a:lnTo>
                  <a:pt x="2784538" y="296494"/>
                </a:lnTo>
                <a:lnTo>
                  <a:pt x="2802013" y="350608"/>
                </a:lnTo>
                <a:lnTo>
                  <a:pt x="2855861" y="350608"/>
                </a:lnTo>
                <a:lnTo>
                  <a:pt x="2906090" y="642937"/>
                </a:lnTo>
                <a:lnTo>
                  <a:pt x="2911335" y="642937"/>
                </a:lnTo>
                <a:lnTo>
                  <a:pt x="2927832" y="526326"/>
                </a:lnTo>
                <a:lnTo>
                  <a:pt x="2980004" y="157353"/>
                </a:lnTo>
                <a:lnTo>
                  <a:pt x="3030753" y="569798"/>
                </a:lnTo>
                <a:lnTo>
                  <a:pt x="3054375" y="422897"/>
                </a:lnTo>
                <a:lnTo>
                  <a:pt x="3076829" y="283146"/>
                </a:lnTo>
                <a:lnTo>
                  <a:pt x="3098495" y="371868"/>
                </a:lnTo>
                <a:lnTo>
                  <a:pt x="3105810" y="371868"/>
                </a:lnTo>
                <a:lnTo>
                  <a:pt x="3105810" y="376339"/>
                </a:lnTo>
                <a:lnTo>
                  <a:pt x="3648786" y="376339"/>
                </a:lnTo>
                <a:lnTo>
                  <a:pt x="3658870" y="376339"/>
                </a:lnTo>
                <a:lnTo>
                  <a:pt x="3994518" y="376339"/>
                </a:lnTo>
                <a:lnTo>
                  <a:pt x="3994518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78" y="263613"/>
                </a:lnTo>
                <a:lnTo>
                  <a:pt x="916101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549870" y="4406290"/>
            <a:ext cx="9187180" cy="2438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400" spc="130">
                <a:latin typeface="Arial"/>
                <a:cs typeface="Arial"/>
              </a:rPr>
              <a:t>DISTRIBUCIÓN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114">
                <a:latin typeface="Arial"/>
                <a:cs typeface="Arial"/>
              </a:rPr>
              <a:t>PROPORCIONAL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85">
                <a:latin typeface="Arial"/>
                <a:cs typeface="Arial"/>
              </a:rPr>
              <a:t>DE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170">
                <a:latin typeface="Arial"/>
                <a:cs typeface="Arial"/>
              </a:rPr>
              <a:t>LA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135">
                <a:latin typeface="Arial"/>
                <a:cs typeface="Arial"/>
              </a:rPr>
              <a:t>MUESTRA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135">
                <a:latin typeface="Arial"/>
                <a:cs typeface="Arial"/>
              </a:rPr>
              <a:t>APLICADA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90">
                <a:latin typeface="Arial"/>
                <a:cs typeface="Arial"/>
              </a:rPr>
              <a:t>POR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130">
                <a:latin typeface="Arial"/>
                <a:cs typeface="Arial"/>
              </a:rPr>
              <a:t>ENTIDAD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110">
                <a:latin typeface="Arial"/>
                <a:cs typeface="Arial"/>
              </a:rPr>
              <a:t>FEDERAL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125">
                <a:latin typeface="Arial"/>
                <a:cs typeface="Arial"/>
              </a:rPr>
              <a:t>(1,357)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3707" y="4758193"/>
            <a:ext cx="1617980" cy="6791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R="15875">
              <a:lnSpc>
                <a:spcPts val="2335"/>
              </a:lnSpc>
              <a:spcBef>
                <a:spcPts val="110"/>
              </a:spcBef>
            </a:pPr>
            <a:r>
              <a:rPr dirty="0" sz="2050">
                <a:latin typeface="Calibri"/>
                <a:cs typeface="Calibri"/>
              </a:rPr>
              <a:t>Distrito</a:t>
            </a:r>
            <a:r>
              <a:rPr dirty="0" sz="2050" spc="-75">
                <a:latin typeface="Calibri"/>
                <a:cs typeface="Calibri"/>
              </a:rPr>
              <a:t> </a:t>
            </a:r>
            <a:r>
              <a:rPr dirty="0" sz="2050" spc="-10">
                <a:latin typeface="Calibri"/>
                <a:cs typeface="Calibri"/>
              </a:rPr>
              <a:t>Capital</a:t>
            </a:r>
            <a:endParaRPr sz="2050">
              <a:latin typeface="Calibri"/>
              <a:cs typeface="Calibri"/>
            </a:endParaRPr>
          </a:p>
          <a:p>
            <a:pPr algn="r" marL="410845" marR="14604" indent="97790">
              <a:lnSpc>
                <a:spcPts val="2210"/>
              </a:lnSpc>
              <a:spcBef>
                <a:spcPts val="155"/>
              </a:spcBef>
            </a:pPr>
            <a:r>
              <a:rPr dirty="0" sz="2050" spc="-10">
                <a:latin typeface="Calibri"/>
                <a:cs typeface="Calibri"/>
              </a:rPr>
              <a:t>Amazonas Anzoategui</a:t>
            </a:r>
            <a:endParaRPr sz="2050">
              <a:latin typeface="Calibri"/>
              <a:cs typeface="Calibri"/>
            </a:endParaRPr>
          </a:p>
          <a:p>
            <a:pPr algn="r" marR="13335">
              <a:lnSpc>
                <a:spcPts val="2050"/>
              </a:lnSpc>
            </a:pPr>
            <a:r>
              <a:rPr dirty="0" sz="2050" spc="-10">
                <a:latin typeface="Calibri"/>
                <a:cs typeface="Calibri"/>
              </a:rPr>
              <a:t>Apure</a:t>
            </a:r>
            <a:endParaRPr sz="2050">
              <a:latin typeface="Calibri"/>
              <a:cs typeface="Calibri"/>
            </a:endParaRPr>
          </a:p>
          <a:p>
            <a:pPr algn="r" marL="563880" marR="5080" indent="292100">
              <a:lnSpc>
                <a:spcPts val="2210"/>
              </a:lnSpc>
              <a:spcBef>
                <a:spcPts val="155"/>
              </a:spcBef>
            </a:pPr>
            <a:r>
              <a:rPr dirty="0" sz="2050" spc="-10">
                <a:latin typeface="Calibri"/>
                <a:cs typeface="Calibri"/>
              </a:rPr>
              <a:t>Aragua Barinas Bolívar Carabobo Cojedes</a:t>
            </a:r>
            <a:endParaRPr sz="2050">
              <a:latin typeface="Calibri"/>
              <a:cs typeface="Calibri"/>
            </a:endParaRPr>
          </a:p>
          <a:p>
            <a:pPr algn="r" marR="19050">
              <a:lnSpc>
                <a:spcPts val="2045"/>
              </a:lnSpc>
            </a:pPr>
            <a:r>
              <a:rPr dirty="0" sz="2050">
                <a:latin typeface="Calibri"/>
                <a:cs typeface="Calibri"/>
              </a:rPr>
              <a:t>Delta</a:t>
            </a:r>
            <a:r>
              <a:rPr dirty="0" sz="2050" spc="-70">
                <a:latin typeface="Calibri"/>
                <a:cs typeface="Calibri"/>
              </a:rPr>
              <a:t> </a:t>
            </a:r>
            <a:r>
              <a:rPr dirty="0" sz="2050" spc="-10">
                <a:latin typeface="Calibri"/>
                <a:cs typeface="Calibri"/>
              </a:rPr>
              <a:t>Amacuro</a:t>
            </a:r>
            <a:endParaRPr sz="2050">
              <a:latin typeface="Calibri"/>
              <a:cs typeface="Calibri"/>
            </a:endParaRPr>
          </a:p>
          <a:p>
            <a:pPr algn="just" marL="611505" marR="5080" indent="309245">
              <a:lnSpc>
                <a:spcPts val="2210"/>
              </a:lnSpc>
              <a:spcBef>
                <a:spcPts val="155"/>
              </a:spcBef>
            </a:pPr>
            <a:r>
              <a:rPr dirty="0" sz="2050" spc="-20">
                <a:latin typeface="Calibri"/>
                <a:cs typeface="Calibri"/>
              </a:rPr>
              <a:t>Falcón </a:t>
            </a:r>
            <a:r>
              <a:rPr dirty="0" sz="2050" spc="-10">
                <a:latin typeface="Calibri"/>
                <a:cs typeface="Calibri"/>
              </a:rPr>
              <a:t>Guarico </a:t>
            </a:r>
            <a:r>
              <a:rPr dirty="0" sz="2050">
                <a:latin typeface="Calibri"/>
                <a:cs typeface="Calibri"/>
              </a:rPr>
              <a:t>La</a:t>
            </a:r>
            <a:r>
              <a:rPr dirty="0" sz="2050" spc="-15">
                <a:latin typeface="Calibri"/>
                <a:cs typeface="Calibri"/>
              </a:rPr>
              <a:t> </a:t>
            </a:r>
            <a:r>
              <a:rPr dirty="0" sz="2050" spc="-10">
                <a:latin typeface="Calibri"/>
                <a:cs typeface="Calibri"/>
              </a:rPr>
              <a:t>Guaira</a:t>
            </a:r>
            <a:endParaRPr sz="2050">
              <a:latin typeface="Calibri"/>
              <a:cs typeface="Calibri"/>
            </a:endParaRPr>
          </a:p>
          <a:p>
            <a:pPr algn="r" marR="5080">
              <a:lnSpc>
                <a:spcPts val="2050"/>
              </a:lnSpc>
            </a:pPr>
            <a:r>
              <a:rPr dirty="0" sz="2050" spc="-20">
                <a:latin typeface="Calibri"/>
                <a:cs typeface="Calibri"/>
              </a:rPr>
              <a:t>Lara</a:t>
            </a:r>
            <a:endParaRPr sz="2050">
              <a:latin typeface="Calibri"/>
              <a:cs typeface="Calibri"/>
            </a:endParaRPr>
          </a:p>
          <a:p>
            <a:pPr algn="r" marL="77470" marR="5080" indent="758825">
              <a:lnSpc>
                <a:spcPts val="2210"/>
              </a:lnSpc>
              <a:spcBef>
                <a:spcPts val="160"/>
              </a:spcBef>
            </a:pPr>
            <a:r>
              <a:rPr dirty="0" sz="2050" spc="-10">
                <a:latin typeface="Calibri"/>
                <a:cs typeface="Calibri"/>
              </a:rPr>
              <a:t>Mérida Miranda Monagas </a:t>
            </a:r>
            <a:r>
              <a:rPr dirty="0" sz="2050">
                <a:latin typeface="Calibri"/>
                <a:cs typeface="Calibri"/>
              </a:rPr>
              <a:t>Nueva</a:t>
            </a:r>
            <a:r>
              <a:rPr dirty="0" sz="2050" spc="-85">
                <a:latin typeface="Calibri"/>
                <a:cs typeface="Calibri"/>
              </a:rPr>
              <a:t> </a:t>
            </a:r>
            <a:r>
              <a:rPr dirty="0" sz="2050" spc="-10">
                <a:latin typeface="Calibri"/>
                <a:cs typeface="Calibri"/>
              </a:rPr>
              <a:t>Esparta Portuguesa</a:t>
            </a:r>
            <a:endParaRPr sz="2050">
              <a:latin typeface="Calibri"/>
              <a:cs typeface="Calibri"/>
            </a:endParaRPr>
          </a:p>
          <a:p>
            <a:pPr algn="r" marR="13335">
              <a:lnSpc>
                <a:spcPts val="2045"/>
              </a:lnSpc>
            </a:pPr>
            <a:r>
              <a:rPr dirty="0" sz="2050" spc="-10">
                <a:latin typeface="Calibri"/>
                <a:cs typeface="Calibri"/>
              </a:rPr>
              <a:t>Sucre</a:t>
            </a:r>
            <a:endParaRPr sz="2050">
              <a:latin typeface="Calibri"/>
              <a:cs typeface="Calibri"/>
            </a:endParaRPr>
          </a:p>
          <a:p>
            <a:pPr algn="just" marL="771525" marR="5080" indent="81915">
              <a:lnSpc>
                <a:spcPts val="2210"/>
              </a:lnSpc>
              <a:spcBef>
                <a:spcPts val="155"/>
              </a:spcBef>
            </a:pPr>
            <a:r>
              <a:rPr dirty="0" sz="2050" spc="-40">
                <a:latin typeface="Calibri"/>
                <a:cs typeface="Calibri"/>
              </a:rPr>
              <a:t>Tachira </a:t>
            </a:r>
            <a:r>
              <a:rPr dirty="0" sz="2050" spc="-10">
                <a:latin typeface="Calibri"/>
                <a:cs typeface="Calibri"/>
              </a:rPr>
              <a:t>Trujillo Yaracuy</a:t>
            </a:r>
            <a:endParaRPr sz="2050">
              <a:latin typeface="Calibri"/>
              <a:cs typeface="Calibri"/>
            </a:endParaRPr>
          </a:p>
          <a:p>
            <a:pPr algn="r" marR="5080">
              <a:lnSpc>
                <a:spcPts val="2175"/>
              </a:lnSpc>
            </a:pPr>
            <a:r>
              <a:rPr dirty="0" sz="2050" spc="-10">
                <a:latin typeface="Calibri"/>
                <a:cs typeface="Calibri"/>
              </a:rPr>
              <a:t>Zulia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630792" y="4847195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4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367669" y="4847195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4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30792" y="4847196"/>
            <a:ext cx="3057525" cy="236220"/>
          </a:xfrm>
          <a:custGeom>
            <a:avLst/>
            <a:gdLst/>
            <a:ahLst/>
            <a:cxnLst/>
            <a:rect l="l" t="t" r="r" b="b"/>
            <a:pathLst>
              <a:path w="3057525" h="236220">
                <a:moveTo>
                  <a:pt x="2957868" y="0"/>
                </a:moveTo>
                <a:lnTo>
                  <a:pt x="0" y="0"/>
                </a:lnTo>
                <a:lnTo>
                  <a:pt x="0" y="235635"/>
                </a:lnTo>
                <a:lnTo>
                  <a:pt x="2957829" y="235635"/>
                </a:lnTo>
                <a:lnTo>
                  <a:pt x="2964725" y="234962"/>
                </a:lnTo>
                <a:lnTo>
                  <a:pt x="3003994" y="221627"/>
                </a:lnTo>
                <a:lnTo>
                  <a:pt x="3035172" y="194297"/>
                </a:lnTo>
                <a:lnTo>
                  <a:pt x="3053511" y="157111"/>
                </a:lnTo>
                <a:lnTo>
                  <a:pt x="3056915" y="136563"/>
                </a:lnTo>
                <a:lnTo>
                  <a:pt x="3056915" y="99072"/>
                </a:lnTo>
                <a:lnTo>
                  <a:pt x="3046171" y="59016"/>
                </a:lnTo>
                <a:lnTo>
                  <a:pt x="3020923" y="26136"/>
                </a:lnTo>
                <a:lnTo>
                  <a:pt x="2985020" y="5410"/>
                </a:lnTo>
                <a:lnTo>
                  <a:pt x="2957868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737745" y="4776830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88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30792" y="5127715"/>
            <a:ext cx="313055" cy="236220"/>
          </a:xfrm>
          <a:custGeom>
            <a:avLst/>
            <a:gdLst/>
            <a:ahLst/>
            <a:cxnLst/>
            <a:rect l="l" t="t" r="r" b="b"/>
            <a:pathLst>
              <a:path w="313055" h="236220">
                <a:moveTo>
                  <a:pt x="213563" y="0"/>
                </a:moveTo>
                <a:lnTo>
                  <a:pt x="0" y="0"/>
                </a:lnTo>
                <a:lnTo>
                  <a:pt x="0" y="235634"/>
                </a:lnTo>
                <a:lnTo>
                  <a:pt x="213563" y="235634"/>
                </a:lnTo>
                <a:lnTo>
                  <a:pt x="220459" y="234949"/>
                </a:lnTo>
                <a:lnTo>
                  <a:pt x="259727" y="221626"/>
                </a:lnTo>
                <a:lnTo>
                  <a:pt x="290893" y="194296"/>
                </a:lnTo>
                <a:lnTo>
                  <a:pt x="309232" y="157110"/>
                </a:lnTo>
                <a:lnTo>
                  <a:pt x="312638" y="136562"/>
                </a:lnTo>
                <a:lnTo>
                  <a:pt x="312638" y="99071"/>
                </a:lnTo>
                <a:lnTo>
                  <a:pt x="301904" y="59028"/>
                </a:lnTo>
                <a:lnTo>
                  <a:pt x="276656" y="26135"/>
                </a:lnTo>
                <a:lnTo>
                  <a:pt x="240741" y="5409"/>
                </a:lnTo>
                <a:lnTo>
                  <a:pt x="213563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2993440" y="5057399"/>
            <a:ext cx="1543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Calibri"/>
                <a:cs typeface="Calibri"/>
              </a:rPr>
              <a:t>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30792" y="5408238"/>
            <a:ext cx="2571115" cy="236220"/>
          </a:xfrm>
          <a:custGeom>
            <a:avLst/>
            <a:gdLst/>
            <a:ahLst/>
            <a:cxnLst/>
            <a:rect l="l" t="t" r="r" b="b"/>
            <a:pathLst>
              <a:path w="2571115" h="236220">
                <a:moveTo>
                  <a:pt x="2471508" y="0"/>
                </a:moveTo>
                <a:lnTo>
                  <a:pt x="0" y="0"/>
                </a:lnTo>
                <a:lnTo>
                  <a:pt x="0" y="235629"/>
                </a:lnTo>
                <a:lnTo>
                  <a:pt x="2471508" y="235629"/>
                </a:lnTo>
                <a:lnTo>
                  <a:pt x="2478404" y="234943"/>
                </a:lnTo>
                <a:lnTo>
                  <a:pt x="2517660" y="221621"/>
                </a:lnTo>
                <a:lnTo>
                  <a:pt x="2548839" y="194291"/>
                </a:lnTo>
                <a:lnTo>
                  <a:pt x="2567177" y="157105"/>
                </a:lnTo>
                <a:lnTo>
                  <a:pt x="2570581" y="136556"/>
                </a:lnTo>
                <a:lnTo>
                  <a:pt x="2570581" y="99066"/>
                </a:lnTo>
                <a:lnTo>
                  <a:pt x="2559837" y="59023"/>
                </a:lnTo>
                <a:lnTo>
                  <a:pt x="2534602" y="26130"/>
                </a:lnTo>
                <a:lnTo>
                  <a:pt x="2498686" y="5404"/>
                </a:lnTo>
                <a:lnTo>
                  <a:pt x="2471508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51399" y="5337738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74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30792" y="5688749"/>
            <a:ext cx="903605" cy="236220"/>
          </a:xfrm>
          <a:custGeom>
            <a:avLst/>
            <a:gdLst/>
            <a:ahLst/>
            <a:cxnLst/>
            <a:rect l="l" t="t" r="r" b="b"/>
            <a:pathLst>
              <a:path w="903604" h="236220">
                <a:moveTo>
                  <a:pt x="804139" y="0"/>
                </a:moveTo>
                <a:lnTo>
                  <a:pt x="0" y="0"/>
                </a:lnTo>
                <a:lnTo>
                  <a:pt x="0" y="235635"/>
                </a:lnTo>
                <a:lnTo>
                  <a:pt x="804100" y="235635"/>
                </a:lnTo>
                <a:lnTo>
                  <a:pt x="810996" y="234962"/>
                </a:lnTo>
                <a:lnTo>
                  <a:pt x="850264" y="221627"/>
                </a:lnTo>
                <a:lnTo>
                  <a:pt x="881443" y="194297"/>
                </a:lnTo>
                <a:lnTo>
                  <a:pt x="899782" y="157111"/>
                </a:lnTo>
                <a:lnTo>
                  <a:pt x="903178" y="136563"/>
                </a:lnTo>
                <a:lnTo>
                  <a:pt x="903178" y="99072"/>
                </a:lnTo>
                <a:lnTo>
                  <a:pt x="892441" y="59016"/>
                </a:lnTo>
                <a:lnTo>
                  <a:pt x="867194" y="26136"/>
                </a:lnTo>
                <a:lnTo>
                  <a:pt x="831291" y="5410"/>
                </a:lnTo>
                <a:lnTo>
                  <a:pt x="80413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570770" y="5618307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26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30792" y="5969268"/>
            <a:ext cx="2709545" cy="236220"/>
          </a:xfrm>
          <a:custGeom>
            <a:avLst/>
            <a:gdLst/>
            <a:ahLst/>
            <a:cxnLst/>
            <a:rect l="l" t="t" r="r" b="b"/>
            <a:pathLst>
              <a:path w="2709545" h="236220">
                <a:moveTo>
                  <a:pt x="2610459" y="0"/>
                </a:moveTo>
                <a:lnTo>
                  <a:pt x="0" y="0"/>
                </a:lnTo>
                <a:lnTo>
                  <a:pt x="0" y="235634"/>
                </a:lnTo>
                <a:lnTo>
                  <a:pt x="2610459" y="235634"/>
                </a:lnTo>
                <a:lnTo>
                  <a:pt x="2617355" y="234948"/>
                </a:lnTo>
                <a:lnTo>
                  <a:pt x="2656611" y="221626"/>
                </a:lnTo>
                <a:lnTo>
                  <a:pt x="2687789" y="194296"/>
                </a:lnTo>
                <a:lnTo>
                  <a:pt x="2706128" y="157110"/>
                </a:lnTo>
                <a:lnTo>
                  <a:pt x="2709532" y="136561"/>
                </a:lnTo>
                <a:lnTo>
                  <a:pt x="2709532" y="99071"/>
                </a:lnTo>
                <a:lnTo>
                  <a:pt x="2698787" y="59028"/>
                </a:lnTo>
                <a:lnTo>
                  <a:pt x="2673553" y="26135"/>
                </a:lnTo>
                <a:lnTo>
                  <a:pt x="2637637" y="5408"/>
                </a:lnTo>
                <a:lnTo>
                  <a:pt x="261045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5390413" y="5898862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78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30792" y="6249785"/>
            <a:ext cx="1390015" cy="236220"/>
          </a:xfrm>
          <a:custGeom>
            <a:avLst/>
            <a:gdLst/>
            <a:ahLst/>
            <a:cxnLst/>
            <a:rect l="l" t="t" r="r" b="b"/>
            <a:pathLst>
              <a:path w="1390014" h="236220">
                <a:moveTo>
                  <a:pt x="1290421" y="0"/>
                </a:moveTo>
                <a:lnTo>
                  <a:pt x="0" y="0"/>
                </a:lnTo>
                <a:lnTo>
                  <a:pt x="0" y="235634"/>
                </a:lnTo>
                <a:lnTo>
                  <a:pt x="1290421" y="235634"/>
                </a:lnTo>
                <a:lnTo>
                  <a:pt x="1297317" y="234948"/>
                </a:lnTo>
                <a:lnTo>
                  <a:pt x="1336586" y="221639"/>
                </a:lnTo>
                <a:lnTo>
                  <a:pt x="1367764" y="194296"/>
                </a:lnTo>
                <a:lnTo>
                  <a:pt x="1386103" y="157110"/>
                </a:lnTo>
                <a:lnTo>
                  <a:pt x="1389506" y="136561"/>
                </a:lnTo>
                <a:lnTo>
                  <a:pt x="1389506" y="99071"/>
                </a:lnTo>
                <a:lnTo>
                  <a:pt x="1378762" y="59028"/>
                </a:lnTo>
                <a:lnTo>
                  <a:pt x="1353515" y="26135"/>
                </a:lnTo>
                <a:lnTo>
                  <a:pt x="1317612" y="5409"/>
                </a:lnTo>
                <a:lnTo>
                  <a:pt x="1290421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4070387" y="6179418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30792" y="6530302"/>
            <a:ext cx="2744470" cy="236220"/>
          </a:xfrm>
          <a:custGeom>
            <a:avLst/>
            <a:gdLst/>
            <a:ahLst/>
            <a:cxnLst/>
            <a:rect l="l" t="t" r="r" b="b"/>
            <a:pathLst>
              <a:path w="2744470" h="236220">
                <a:moveTo>
                  <a:pt x="2645232" y="0"/>
                </a:moveTo>
                <a:lnTo>
                  <a:pt x="0" y="0"/>
                </a:lnTo>
                <a:lnTo>
                  <a:pt x="0" y="235635"/>
                </a:lnTo>
                <a:lnTo>
                  <a:pt x="2645193" y="235635"/>
                </a:lnTo>
                <a:lnTo>
                  <a:pt x="2652090" y="234962"/>
                </a:lnTo>
                <a:lnTo>
                  <a:pt x="2691358" y="221627"/>
                </a:lnTo>
                <a:lnTo>
                  <a:pt x="2722524" y="194297"/>
                </a:lnTo>
                <a:lnTo>
                  <a:pt x="2740875" y="157111"/>
                </a:lnTo>
                <a:lnTo>
                  <a:pt x="2744266" y="136563"/>
                </a:lnTo>
                <a:lnTo>
                  <a:pt x="2744266" y="99072"/>
                </a:lnTo>
                <a:lnTo>
                  <a:pt x="2733535" y="59029"/>
                </a:lnTo>
                <a:lnTo>
                  <a:pt x="2708287" y="26136"/>
                </a:lnTo>
                <a:lnTo>
                  <a:pt x="2672371" y="5410"/>
                </a:lnTo>
                <a:lnTo>
                  <a:pt x="264523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5424957" y="6459987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79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104547" y="4847195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4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30792" y="6810820"/>
            <a:ext cx="3682365" cy="236220"/>
          </a:xfrm>
          <a:custGeom>
            <a:avLst/>
            <a:gdLst/>
            <a:ahLst/>
            <a:cxnLst/>
            <a:rect l="l" t="t" r="r" b="b"/>
            <a:pathLst>
              <a:path w="3682365" h="236220">
                <a:moveTo>
                  <a:pt x="3583114" y="0"/>
                </a:moveTo>
                <a:lnTo>
                  <a:pt x="0" y="0"/>
                </a:lnTo>
                <a:lnTo>
                  <a:pt x="0" y="235634"/>
                </a:lnTo>
                <a:lnTo>
                  <a:pt x="3583114" y="235634"/>
                </a:lnTo>
                <a:lnTo>
                  <a:pt x="3590010" y="234961"/>
                </a:lnTo>
                <a:lnTo>
                  <a:pt x="3629266" y="221626"/>
                </a:lnTo>
                <a:lnTo>
                  <a:pt x="3660444" y="194296"/>
                </a:lnTo>
                <a:lnTo>
                  <a:pt x="3678783" y="157110"/>
                </a:lnTo>
                <a:lnTo>
                  <a:pt x="3682187" y="136561"/>
                </a:lnTo>
                <a:lnTo>
                  <a:pt x="3682187" y="99071"/>
                </a:lnTo>
                <a:lnTo>
                  <a:pt x="3671442" y="59028"/>
                </a:lnTo>
                <a:lnTo>
                  <a:pt x="3646207" y="26135"/>
                </a:lnTo>
                <a:lnTo>
                  <a:pt x="3610292" y="5408"/>
                </a:lnTo>
                <a:lnTo>
                  <a:pt x="358311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6349834" y="6740326"/>
            <a:ext cx="4114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106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30792" y="7091338"/>
            <a:ext cx="556260" cy="236220"/>
          </a:xfrm>
          <a:custGeom>
            <a:avLst/>
            <a:gdLst/>
            <a:ahLst/>
            <a:cxnLst/>
            <a:rect l="l" t="t" r="r" b="b"/>
            <a:pathLst>
              <a:path w="556260" h="236220">
                <a:moveTo>
                  <a:pt x="456730" y="0"/>
                </a:moveTo>
                <a:lnTo>
                  <a:pt x="0" y="0"/>
                </a:lnTo>
                <a:lnTo>
                  <a:pt x="0" y="235634"/>
                </a:lnTo>
                <a:lnTo>
                  <a:pt x="456730" y="235634"/>
                </a:lnTo>
                <a:lnTo>
                  <a:pt x="463626" y="234948"/>
                </a:lnTo>
                <a:lnTo>
                  <a:pt x="502881" y="221639"/>
                </a:lnTo>
                <a:lnTo>
                  <a:pt x="534060" y="194296"/>
                </a:lnTo>
                <a:lnTo>
                  <a:pt x="552399" y="157110"/>
                </a:lnTo>
                <a:lnTo>
                  <a:pt x="555809" y="136562"/>
                </a:lnTo>
                <a:lnTo>
                  <a:pt x="555809" y="99071"/>
                </a:lnTo>
                <a:lnTo>
                  <a:pt x="545058" y="59028"/>
                </a:lnTo>
                <a:lnTo>
                  <a:pt x="519823" y="26135"/>
                </a:lnTo>
                <a:lnTo>
                  <a:pt x="483908" y="5409"/>
                </a:lnTo>
                <a:lnTo>
                  <a:pt x="45673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223437" y="7020895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16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30792" y="7371854"/>
            <a:ext cx="313055" cy="236220"/>
          </a:xfrm>
          <a:custGeom>
            <a:avLst/>
            <a:gdLst/>
            <a:ahLst/>
            <a:cxnLst/>
            <a:rect l="l" t="t" r="r" b="b"/>
            <a:pathLst>
              <a:path w="313055" h="236220">
                <a:moveTo>
                  <a:pt x="213602" y="0"/>
                </a:moveTo>
                <a:lnTo>
                  <a:pt x="0" y="0"/>
                </a:lnTo>
                <a:lnTo>
                  <a:pt x="0" y="235635"/>
                </a:lnTo>
                <a:lnTo>
                  <a:pt x="213563" y="235635"/>
                </a:lnTo>
                <a:lnTo>
                  <a:pt x="220459" y="234962"/>
                </a:lnTo>
                <a:lnTo>
                  <a:pt x="259727" y="221627"/>
                </a:lnTo>
                <a:lnTo>
                  <a:pt x="290893" y="194297"/>
                </a:lnTo>
                <a:lnTo>
                  <a:pt x="309232" y="157111"/>
                </a:lnTo>
                <a:lnTo>
                  <a:pt x="312638" y="136563"/>
                </a:lnTo>
                <a:lnTo>
                  <a:pt x="312638" y="99072"/>
                </a:lnTo>
                <a:lnTo>
                  <a:pt x="301904" y="59029"/>
                </a:lnTo>
                <a:lnTo>
                  <a:pt x="276656" y="26136"/>
                </a:lnTo>
                <a:lnTo>
                  <a:pt x="240741" y="5410"/>
                </a:lnTo>
                <a:lnTo>
                  <a:pt x="21360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2993440" y="7301451"/>
            <a:ext cx="15430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Calibri"/>
                <a:cs typeface="Calibri"/>
              </a:rPr>
              <a:t>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30792" y="7652373"/>
            <a:ext cx="1563370" cy="236220"/>
          </a:xfrm>
          <a:custGeom>
            <a:avLst/>
            <a:gdLst/>
            <a:ahLst/>
            <a:cxnLst/>
            <a:rect l="l" t="t" r="r" b="b"/>
            <a:pathLst>
              <a:path w="1563370" h="236220">
                <a:moveTo>
                  <a:pt x="1464119" y="0"/>
                </a:moveTo>
                <a:lnTo>
                  <a:pt x="0" y="0"/>
                </a:lnTo>
                <a:lnTo>
                  <a:pt x="0" y="235634"/>
                </a:lnTo>
                <a:lnTo>
                  <a:pt x="1464119" y="235634"/>
                </a:lnTo>
                <a:lnTo>
                  <a:pt x="1471015" y="234961"/>
                </a:lnTo>
                <a:lnTo>
                  <a:pt x="1510271" y="221626"/>
                </a:lnTo>
                <a:lnTo>
                  <a:pt x="1541449" y="194296"/>
                </a:lnTo>
                <a:lnTo>
                  <a:pt x="1559801" y="157110"/>
                </a:lnTo>
                <a:lnTo>
                  <a:pt x="1563192" y="136561"/>
                </a:lnTo>
                <a:lnTo>
                  <a:pt x="1563192" y="99071"/>
                </a:lnTo>
                <a:lnTo>
                  <a:pt x="1552447" y="59028"/>
                </a:lnTo>
                <a:lnTo>
                  <a:pt x="1527213" y="26135"/>
                </a:lnTo>
                <a:lnTo>
                  <a:pt x="1491297" y="5409"/>
                </a:lnTo>
                <a:lnTo>
                  <a:pt x="146411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4243946" y="7582019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30792" y="7932890"/>
            <a:ext cx="1390015" cy="236220"/>
          </a:xfrm>
          <a:custGeom>
            <a:avLst/>
            <a:gdLst/>
            <a:ahLst/>
            <a:cxnLst/>
            <a:rect l="l" t="t" r="r" b="b"/>
            <a:pathLst>
              <a:path w="1390014" h="236220">
                <a:moveTo>
                  <a:pt x="1290421" y="0"/>
                </a:moveTo>
                <a:lnTo>
                  <a:pt x="0" y="0"/>
                </a:lnTo>
                <a:lnTo>
                  <a:pt x="0" y="235634"/>
                </a:lnTo>
                <a:lnTo>
                  <a:pt x="1290421" y="235634"/>
                </a:lnTo>
                <a:lnTo>
                  <a:pt x="1297317" y="234948"/>
                </a:lnTo>
                <a:lnTo>
                  <a:pt x="1336586" y="221639"/>
                </a:lnTo>
                <a:lnTo>
                  <a:pt x="1367764" y="194296"/>
                </a:lnTo>
                <a:lnTo>
                  <a:pt x="1386103" y="157110"/>
                </a:lnTo>
                <a:lnTo>
                  <a:pt x="1389506" y="136561"/>
                </a:lnTo>
                <a:lnTo>
                  <a:pt x="1389506" y="99071"/>
                </a:lnTo>
                <a:lnTo>
                  <a:pt x="1378762" y="59028"/>
                </a:lnTo>
                <a:lnTo>
                  <a:pt x="1353515" y="26135"/>
                </a:lnTo>
                <a:lnTo>
                  <a:pt x="1317612" y="5409"/>
                </a:lnTo>
                <a:lnTo>
                  <a:pt x="1290421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4070387" y="7862575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30792" y="8213408"/>
            <a:ext cx="556260" cy="236220"/>
          </a:xfrm>
          <a:custGeom>
            <a:avLst/>
            <a:gdLst/>
            <a:ahLst/>
            <a:cxnLst/>
            <a:rect l="l" t="t" r="r" b="b"/>
            <a:pathLst>
              <a:path w="556260" h="236220">
                <a:moveTo>
                  <a:pt x="456730" y="0"/>
                </a:moveTo>
                <a:lnTo>
                  <a:pt x="0" y="0"/>
                </a:lnTo>
                <a:lnTo>
                  <a:pt x="0" y="235634"/>
                </a:lnTo>
                <a:lnTo>
                  <a:pt x="456730" y="235634"/>
                </a:lnTo>
                <a:lnTo>
                  <a:pt x="463626" y="234961"/>
                </a:lnTo>
                <a:lnTo>
                  <a:pt x="502881" y="221639"/>
                </a:lnTo>
                <a:lnTo>
                  <a:pt x="534060" y="194296"/>
                </a:lnTo>
                <a:lnTo>
                  <a:pt x="552399" y="157110"/>
                </a:lnTo>
                <a:lnTo>
                  <a:pt x="555809" y="136562"/>
                </a:lnTo>
                <a:lnTo>
                  <a:pt x="555809" y="99071"/>
                </a:lnTo>
                <a:lnTo>
                  <a:pt x="545058" y="59028"/>
                </a:lnTo>
                <a:lnTo>
                  <a:pt x="519823" y="26135"/>
                </a:lnTo>
                <a:lnTo>
                  <a:pt x="483908" y="5409"/>
                </a:lnTo>
                <a:lnTo>
                  <a:pt x="45673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3223437" y="8142927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16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30792" y="8493931"/>
            <a:ext cx="2987675" cy="236220"/>
          </a:xfrm>
          <a:custGeom>
            <a:avLst/>
            <a:gdLst/>
            <a:ahLst/>
            <a:cxnLst/>
            <a:rect l="l" t="t" r="r" b="b"/>
            <a:pathLst>
              <a:path w="2987675" h="236220">
                <a:moveTo>
                  <a:pt x="2888360" y="0"/>
                </a:moveTo>
                <a:lnTo>
                  <a:pt x="0" y="0"/>
                </a:lnTo>
                <a:lnTo>
                  <a:pt x="0" y="235629"/>
                </a:lnTo>
                <a:lnTo>
                  <a:pt x="2888360" y="235629"/>
                </a:lnTo>
                <a:lnTo>
                  <a:pt x="2895256" y="234956"/>
                </a:lnTo>
                <a:lnTo>
                  <a:pt x="2934512" y="221621"/>
                </a:lnTo>
                <a:lnTo>
                  <a:pt x="2965691" y="194291"/>
                </a:lnTo>
                <a:lnTo>
                  <a:pt x="2984042" y="157105"/>
                </a:lnTo>
                <a:lnTo>
                  <a:pt x="2987433" y="136556"/>
                </a:lnTo>
                <a:lnTo>
                  <a:pt x="2987433" y="99066"/>
                </a:lnTo>
                <a:lnTo>
                  <a:pt x="2976689" y="59023"/>
                </a:lnTo>
                <a:lnTo>
                  <a:pt x="2951454" y="26130"/>
                </a:lnTo>
                <a:lnTo>
                  <a:pt x="2915538" y="5404"/>
                </a:lnTo>
                <a:lnTo>
                  <a:pt x="288836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668238" y="8423483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86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30792" y="8774444"/>
            <a:ext cx="1529080" cy="236220"/>
          </a:xfrm>
          <a:custGeom>
            <a:avLst/>
            <a:gdLst/>
            <a:ahLst/>
            <a:cxnLst/>
            <a:rect l="l" t="t" r="r" b="b"/>
            <a:pathLst>
              <a:path w="1529079" h="236220">
                <a:moveTo>
                  <a:pt x="1429372" y="0"/>
                </a:moveTo>
                <a:lnTo>
                  <a:pt x="0" y="0"/>
                </a:lnTo>
                <a:lnTo>
                  <a:pt x="0" y="235634"/>
                </a:lnTo>
                <a:lnTo>
                  <a:pt x="1429372" y="235634"/>
                </a:lnTo>
                <a:lnTo>
                  <a:pt x="1436268" y="234961"/>
                </a:lnTo>
                <a:lnTo>
                  <a:pt x="1475536" y="221639"/>
                </a:lnTo>
                <a:lnTo>
                  <a:pt x="1506715" y="194296"/>
                </a:lnTo>
                <a:lnTo>
                  <a:pt x="1525054" y="157123"/>
                </a:lnTo>
                <a:lnTo>
                  <a:pt x="1528457" y="136561"/>
                </a:lnTo>
                <a:lnTo>
                  <a:pt x="1528457" y="99071"/>
                </a:lnTo>
                <a:lnTo>
                  <a:pt x="1517713" y="59028"/>
                </a:lnTo>
                <a:lnTo>
                  <a:pt x="1492465" y="26135"/>
                </a:lnTo>
                <a:lnTo>
                  <a:pt x="1456562" y="5409"/>
                </a:lnTo>
                <a:lnTo>
                  <a:pt x="142937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4209186" y="8704039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630792" y="9054960"/>
            <a:ext cx="4828540" cy="236220"/>
          </a:xfrm>
          <a:custGeom>
            <a:avLst/>
            <a:gdLst/>
            <a:ahLst/>
            <a:cxnLst/>
            <a:rect l="l" t="t" r="r" b="b"/>
            <a:pathLst>
              <a:path w="4828540" h="236220">
                <a:moveTo>
                  <a:pt x="4729492" y="0"/>
                </a:moveTo>
                <a:lnTo>
                  <a:pt x="0" y="0"/>
                </a:lnTo>
                <a:lnTo>
                  <a:pt x="0" y="235635"/>
                </a:lnTo>
                <a:lnTo>
                  <a:pt x="4729454" y="235635"/>
                </a:lnTo>
                <a:lnTo>
                  <a:pt x="4736337" y="234962"/>
                </a:lnTo>
                <a:lnTo>
                  <a:pt x="4775606" y="221640"/>
                </a:lnTo>
                <a:lnTo>
                  <a:pt x="4806784" y="194297"/>
                </a:lnTo>
                <a:lnTo>
                  <a:pt x="4825123" y="157124"/>
                </a:lnTo>
                <a:lnTo>
                  <a:pt x="4828527" y="136563"/>
                </a:lnTo>
                <a:lnTo>
                  <a:pt x="4828527" y="99072"/>
                </a:lnTo>
                <a:lnTo>
                  <a:pt x="4817782" y="59029"/>
                </a:lnTo>
                <a:lnTo>
                  <a:pt x="4792535" y="26136"/>
                </a:lnTo>
                <a:lnTo>
                  <a:pt x="4756632" y="5410"/>
                </a:lnTo>
                <a:lnTo>
                  <a:pt x="472949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630792" y="9335479"/>
            <a:ext cx="1494155" cy="236220"/>
          </a:xfrm>
          <a:custGeom>
            <a:avLst/>
            <a:gdLst/>
            <a:ahLst/>
            <a:cxnLst/>
            <a:rect l="l" t="t" r="r" b="b"/>
            <a:pathLst>
              <a:path w="1494154" h="236220">
                <a:moveTo>
                  <a:pt x="1394637" y="0"/>
                </a:moveTo>
                <a:lnTo>
                  <a:pt x="0" y="0"/>
                </a:lnTo>
                <a:lnTo>
                  <a:pt x="0" y="235634"/>
                </a:lnTo>
                <a:lnTo>
                  <a:pt x="1394637" y="235634"/>
                </a:lnTo>
                <a:lnTo>
                  <a:pt x="1401533" y="234961"/>
                </a:lnTo>
                <a:lnTo>
                  <a:pt x="1440802" y="221639"/>
                </a:lnTo>
                <a:lnTo>
                  <a:pt x="1471980" y="194296"/>
                </a:lnTo>
                <a:lnTo>
                  <a:pt x="1490319" y="157110"/>
                </a:lnTo>
                <a:lnTo>
                  <a:pt x="1493723" y="136561"/>
                </a:lnTo>
                <a:lnTo>
                  <a:pt x="1493723" y="99084"/>
                </a:lnTo>
                <a:lnTo>
                  <a:pt x="1482978" y="59028"/>
                </a:lnTo>
                <a:lnTo>
                  <a:pt x="1457731" y="26135"/>
                </a:lnTo>
                <a:lnTo>
                  <a:pt x="1421828" y="5409"/>
                </a:lnTo>
                <a:lnTo>
                  <a:pt x="1394637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630792" y="9615996"/>
            <a:ext cx="903605" cy="236220"/>
          </a:xfrm>
          <a:custGeom>
            <a:avLst/>
            <a:gdLst/>
            <a:ahLst/>
            <a:cxnLst/>
            <a:rect l="l" t="t" r="r" b="b"/>
            <a:pathLst>
              <a:path w="903604" h="236220">
                <a:moveTo>
                  <a:pt x="804100" y="0"/>
                </a:moveTo>
                <a:lnTo>
                  <a:pt x="0" y="0"/>
                </a:lnTo>
                <a:lnTo>
                  <a:pt x="0" y="235634"/>
                </a:lnTo>
                <a:lnTo>
                  <a:pt x="804100" y="235634"/>
                </a:lnTo>
                <a:lnTo>
                  <a:pt x="810996" y="234961"/>
                </a:lnTo>
                <a:lnTo>
                  <a:pt x="850264" y="221639"/>
                </a:lnTo>
                <a:lnTo>
                  <a:pt x="881443" y="194296"/>
                </a:lnTo>
                <a:lnTo>
                  <a:pt x="899782" y="157110"/>
                </a:lnTo>
                <a:lnTo>
                  <a:pt x="903178" y="136561"/>
                </a:lnTo>
                <a:lnTo>
                  <a:pt x="903178" y="99071"/>
                </a:lnTo>
                <a:lnTo>
                  <a:pt x="892441" y="59028"/>
                </a:lnTo>
                <a:lnTo>
                  <a:pt x="867194" y="26135"/>
                </a:lnTo>
                <a:lnTo>
                  <a:pt x="831291" y="5409"/>
                </a:lnTo>
                <a:lnTo>
                  <a:pt x="80410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630792" y="9896526"/>
            <a:ext cx="1529080" cy="236220"/>
          </a:xfrm>
          <a:custGeom>
            <a:avLst/>
            <a:gdLst/>
            <a:ahLst/>
            <a:cxnLst/>
            <a:rect l="l" t="t" r="r" b="b"/>
            <a:pathLst>
              <a:path w="1529079" h="236220">
                <a:moveTo>
                  <a:pt x="1429487" y="0"/>
                </a:moveTo>
                <a:lnTo>
                  <a:pt x="0" y="0"/>
                </a:lnTo>
                <a:lnTo>
                  <a:pt x="0" y="235623"/>
                </a:lnTo>
                <a:lnTo>
                  <a:pt x="1429372" y="235623"/>
                </a:lnTo>
                <a:lnTo>
                  <a:pt x="1436268" y="234949"/>
                </a:lnTo>
                <a:lnTo>
                  <a:pt x="1475536" y="221627"/>
                </a:lnTo>
                <a:lnTo>
                  <a:pt x="1506715" y="194284"/>
                </a:lnTo>
                <a:lnTo>
                  <a:pt x="1525054" y="157111"/>
                </a:lnTo>
                <a:lnTo>
                  <a:pt x="1528457" y="136550"/>
                </a:lnTo>
                <a:lnTo>
                  <a:pt x="1528457" y="99059"/>
                </a:lnTo>
                <a:lnTo>
                  <a:pt x="1517713" y="59016"/>
                </a:lnTo>
                <a:lnTo>
                  <a:pt x="1492465" y="26123"/>
                </a:lnTo>
                <a:lnTo>
                  <a:pt x="1456562" y="5397"/>
                </a:lnTo>
                <a:lnTo>
                  <a:pt x="1429487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630792" y="10177032"/>
            <a:ext cx="1598295" cy="236220"/>
          </a:xfrm>
          <a:custGeom>
            <a:avLst/>
            <a:gdLst/>
            <a:ahLst/>
            <a:cxnLst/>
            <a:rect l="l" t="t" r="r" b="b"/>
            <a:pathLst>
              <a:path w="1598295" h="236220">
                <a:moveTo>
                  <a:pt x="1498853" y="0"/>
                </a:moveTo>
                <a:lnTo>
                  <a:pt x="0" y="0"/>
                </a:lnTo>
                <a:lnTo>
                  <a:pt x="0" y="235634"/>
                </a:lnTo>
                <a:lnTo>
                  <a:pt x="1498853" y="235634"/>
                </a:lnTo>
                <a:lnTo>
                  <a:pt x="1505750" y="234961"/>
                </a:lnTo>
                <a:lnTo>
                  <a:pt x="1545018" y="221639"/>
                </a:lnTo>
                <a:lnTo>
                  <a:pt x="1576184" y="194296"/>
                </a:lnTo>
                <a:lnTo>
                  <a:pt x="1594535" y="157110"/>
                </a:lnTo>
                <a:lnTo>
                  <a:pt x="1597926" y="136561"/>
                </a:lnTo>
                <a:lnTo>
                  <a:pt x="1597926" y="99084"/>
                </a:lnTo>
                <a:lnTo>
                  <a:pt x="1587195" y="59028"/>
                </a:lnTo>
                <a:lnTo>
                  <a:pt x="1561947" y="26135"/>
                </a:lnTo>
                <a:lnTo>
                  <a:pt x="1526031" y="5409"/>
                </a:lnTo>
                <a:lnTo>
                  <a:pt x="1498853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630792" y="10457549"/>
            <a:ext cx="1841500" cy="236220"/>
          </a:xfrm>
          <a:custGeom>
            <a:avLst/>
            <a:gdLst/>
            <a:ahLst/>
            <a:cxnLst/>
            <a:rect l="l" t="t" r="r" b="b"/>
            <a:pathLst>
              <a:path w="1841500" h="236220">
                <a:moveTo>
                  <a:pt x="1742020" y="0"/>
                </a:moveTo>
                <a:lnTo>
                  <a:pt x="0" y="0"/>
                </a:lnTo>
                <a:lnTo>
                  <a:pt x="0" y="235634"/>
                </a:lnTo>
                <a:lnTo>
                  <a:pt x="1742020" y="235634"/>
                </a:lnTo>
                <a:lnTo>
                  <a:pt x="1748916" y="234961"/>
                </a:lnTo>
                <a:lnTo>
                  <a:pt x="1788172" y="221639"/>
                </a:lnTo>
                <a:lnTo>
                  <a:pt x="1819351" y="194308"/>
                </a:lnTo>
                <a:lnTo>
                  <a:pt x="1837689" y="157110"/>
                </a:lnTo>
                <a:lnTo>
                  <a:pt x="1841093" y="136561"/>
                </a:lnTo>
                <a:lnTo>
                  <a:pt x="1841093" y="99071"/>
                </a:lnTo>
                <a:lnTo>
                  <a:pt x="1830349" y="59028"/>
                </a:lnTo>
                <a:lnTo>
                  <a:pt x="1805114" y="26135"/>
                </a:lnTo>
                <a:lnTo>
                  <a:pt x="1769198" y="5408"/>
                </a:lnTo>
                <a:lnTo>
                  <a:pt x="174202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630792" y="10738078"/>
            <a:ext cx="1250950" cy="236220"/>
          </a:xfrm>
          <a:custGeom>
            <a:avLst/>
            <a:gdLst/>
            <a:ahLst/>
            <a:cxnLst/>
            <a:rect l="l" t="t" r="r" b="b"/>
            <a:pathLst>
              <a:path w="1250950" h="236220">
                <a:moveTo>
                  <a:pt x="1151585" y="0"/>
                </a:moveTo>
                <a:lnTo>
                  <a:pt x="0" y="0"/>
                </a:lnTo>
                <a:lnTo>
                  <a:pt x="0" y="235623"/>
                </a:lnTo>
                <a:lnTo>
                  <a:pt x="1151470" y="235623"/>
                </a:lnTo>
                <a:lnTo>
                  <a:pt x="1158366" y="234949"/>
                </a:lnTo>
                <a:lnTo>
                  <a:pt x="1197635" y="221627"/>
                </a:lnTo>
                <a:lnTo>
                  <a:pt x="1228813" y="194284"/>
                </a:lnTo>
                <a:lnTo>
                  <a:pt x="1247152" y="157111"/>
                </a:lnTo>
                <a:lnTo>
                  <a:pt x="1250557" y="136550"/>
                </a:lnTo>
                <a:lnTo>
                  <a:pt x="1250557" y="99059"/>
                </a:lnTo>
                <a:lnTo>
                  <a:pt x="1239812" y="59016"/>
                </a:lnTo>
                <a:lnTo>
                  <a:pt x="1214564" y="26123"/>
                </a:lnTo>
                <a:lnTo>
                  <a:pt x="1178661" y="5397"/>
                </a:lnTo>
                <a:lnTo>
                  <a:pt x="1151585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630792" y="11018584"/>
            <a:ext cx="1111885" cy="236220"/>
          </a:xfrm>
          <a:custGeom>
            <a:avLst/>
            <a:gdLst/>
            <a:ahLst/>
            <a:cxnLst/>
            <a:rect l="l" t="t" r="r" b="b"/>
            <a:pathLst>
              <a:path w="1111885" h="236220">
                <a:moveTo>
                  <a:pt x="1012520" y="0"/>
                </a:moveTo>
                <a:lnTo>
                  <a:pt x="0" y="0"/>
                </a:lnTo>
                <a:lnTo>
                  <a:pt x="0" y="235634"/>
                </a:lnTo>
                <a:lnTo>
                  <a:pt x="1012520" y="235634"/>
                </a:lnTo>
                <a:lnTo>
                  <a:pt x="1019416" y="234961"/>
                </a:lnTo>
                <a:lnTo>
                  <a:pt x="1058684" y="221639"/>
                </a:lnTo>
                <a:lnTo>
                  <a:pt x="1089863" y="194308"/>
                </a:lnTo>
                <a:lnTo>
                  <a:pt x="1108201" y="157123"/>
                </a:lnTo>
                <a:lnTo>
                  <a:pt x="1111601" y="136561"/>
                </a:lnTo>
                <a:lnTo>
                  <a:pt x="1111601" y="99084"/>
                </a:lnTo>
                <a:lnTo>
                  <a:pt x="1100861" y="59028"/>
                </a:lnTo>
                <a:lnTo>
                  <a:pt x="1075613" y="26135"/>
                </a:lnTo>
                <a:lnTo>
                  <a:pt x="1039710" y="5409"/>
                </a:lnTo>
                <a:lnTo>
                  <a:pt x="101252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841437" y="4847195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4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7496302" y="8984595"/>
            <a:ext cx="4114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139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174439" y="9265163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70770" y="9545515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26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209186" y="9826071"/>
            <a:ext cx="352425" cy="610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05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44</a:t>
            </a:r>
            <a:endParaRPr sz="2000">
              <a:latin typeface="Calibri"/>
              <a:cs typeface="Calibri"/>
            </a:endParaRPr>
          </a:p>
          <a:p>
            <a:pPr marL="81915">
              <a:lnSpc>
                <a:spcPts val="2305"/>
              </a:lnSpc>
            </a:pPr>
            <a:r>
              <a:rPr dirty="0" sz="2000" spc="-25">
                <a:latin typeface="Calibri"/>
                <a:cs typeface="Calibri"/>
              </a:rPr>
              <a:t>46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521771" y="10387195"/>
            <a:ext cx="2832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53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92359" y="10667751"/>
            <a:ext cx="422275" cy="610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1130">
              <a:lnSpc>
                <a:spcPts val="2305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36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305"/>
              </a:lnSpc>
            </a:pPr>
            <a:r>
              <a:rPr dirty="0" sz="2000" spc="-25">
                <a:latin typeface="Calibri"/>
                <a:cs typeface="Calibri"/>
              </a:rPr>
              <a:t>32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630792" y="11299106"/>
            <a:ext cx="6322695" cy="236220"/>
          </a:xfrm>
          <a:custGeom>
            <a:avLst/>
            <a:gdLst/>
            <a:ahLst/>
            <a:cxnLst/>
            <a:rect l="l" t="t" r="r" b="b"/>
            <a:pathLst>
              <a:path w="6322695" h="236220">
                <a:moveTo>
                  <a:pt x="6223164" y="0"/>
                </a:moveTo>
                <a:lnTo>
                  <a:pt x="0" y="0"/>
                </a:lnTo>
                <a:lnTo>
                  <a:pt x="0" y="235634"/>
                </a:lnTo>
                <a:lnTo>
                  <a:pt x="6223164" y="235634"/>
                </a:lnTo>
                <a:lnTo>
                  <a:pt x="6230060" y="234953"/>
                </a:lnTo>
                <a:lnTo>
                  <a:pt x="6269329" y="221634"/>
                </a:lnTo>
                <a:lnTo>
                  <a:pt x="6300507" y="194304"/>
                </a:lnTo>
                <a:lnTo>
                  <a:pt x="6318846" y="157106"/>
                </a:lnTo>
                <a:lnTo>
                  <a:pt x="6322237" y="136558"/>
                </a:lnTo>
                <a:lnTo>
                  <a:pt x="6322237" y="99080"/>
                </a:lnTo>
                <a:lnTo>
                  <a:pt x="6311505" y="59024"/>
                </a:lnTo>
                <a:lnTo>
                  <a:pt x="6286258" y="26131"/>
                </a:lnTo>
                <a:lnTo>
                  <a:pt x="6250355" y="5405"/>
                </a:lnTo>
                <a:lnTo>
                  <a:pt x="622316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8989872" y="11228660"/>
            <a:ext cx="41148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Calibri"/>
                <a:cs typeface="Calibri"/>
              </a:rPr>
              <a:t>182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78314" y="4847195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4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292258" y="12040244"/>
            <a:ext cx="3100705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Del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23-09-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al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30-09-</a:t>
            </a:r>
            <a:r>
              <a:rPr dirty="0" sz="1800" spc="-2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4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  <p:sp>
        <p:nvSpPr>
          <p:cNvPr id="65" name="object 6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3500">
              <a:lnSpc>
                <a:spcPts val="2090"/>
              </a:lnSpc>
            </a:pPr>
            <a:r>
              <a:rPr dirty="0" spc="-25"/>
              <a:t>3</a:t>
            </a:r>
            <a:r>
              <a:rPr dirty="0" spc="-25"/>
              <a:t>/4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object 5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64" name="object 64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60" name="object 6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61" name="object 61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35940" y="3553230"/>
            <a:ext cx="3049270" cy="705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450" spc="-1330" b="1">
                <a:latin typeface="Tahoma"/>
                <a:cs typeface="Tahoma"/>
              </a:rPr>
              <a:t>DATOS</a:t>
            </a:r>
            <a:r>
              <a:rPr dirty="0" sz="4450" spc="-525" b="1">
                <a:latin typeface="Tahoma"/>
                <a:cs typeface="Tahoma"/>
              </a:rPr>
              <a:t> </a:t>
            </a:r>
            <a:r>
              <a:rPr dirty="0" sz="4450" spc="-1210" b="1">
                <a:latin typeface="Tahoma"/>
                <a:cs typeface="Tahoma"/>
              </a:rPr>
              <a:t>TÉCNICOS:</a:t>
            </a:r>
            <a:endParaRPr sz="4450">
              <a:latin typeface="Tahoma"/>
              <a:cs typeface="Tahoma"/>
            </a:endParaRPr>
          </a:p>
        </p:txBody>
      </p:sp>
      <p:sp>
        <p:nvSpPr>
          <p:cNvPr id="58" name="object 58"/>
          <p:cNvSpPr/>
          <p:nvPr/>
        </p:nvSpPr>
        <p:spPr>
          <a:xfrm>
            <a:off x="3808717" y="3574071"/>
            <a:ext cx="3994785" cy="657860"/>
          </a:xfrm>
          <a:custGeom>
            <a:avLst/>
            <a:gdLst/>
            <a:ahLst/>
            <a:cxnLst/>
            <a:rect l="l" t="t" r="r" b="b"/>
            <a:pathLst>
              <a:path w="3994784" h="657860">
                <a:moveTo>
                  <a:pt x="3994518" y="355701"/>
                </a:moveTo>
                <a:lnTo>
                  <a:pt x="3658870" y="355701"/>
                </a:lnTo>
                <a:lnTo>
                  <a:pt x="3648786" y="355701"/>
                </a:lnTo>
                <a:lnTo>
                  <a:pt x="3112884" y="355701"/>
                </a:lnTo>
                <a:lnTo>
                  <a:pt x="3112884" y="343712"/>
                </a:lnTo>
                <a:lnTo>
                  <a:pt x="3098050" y="283146"/>
                </a:lnTo>
                <a:lnTo>
                  <a:pt x="3072574" y="179222"/>
                </a:lnTo>
                <a:lnTo>
                  <a:pt x="3033509" y="422897"/>
                </a:lnTo>
                <a:lnTo>
                  <a:pt x="3000781" y="157353"/>
                </a:lnTo>
                <a:lnTo>
                  <a:pt x="2981375" y="0"/>
                </a:lnTo>
                <a:lnTo>
                  <a:pt x="2906966" y="526326"/>
                </a:lnTo>
                <a:lnTo>
                  <a:pt x="2873197" y="329984"/>
                </a:lnTo>
                <a:lnTo>
                  <a:pt x="2817076" y="329984"/>
                </a:lnTo>
                <a:lnTo>
                  <a:pt x="2806255" y="296494"/>
                </a:lnTo>
                <a:lnTo>
                  <a:pt x="2779522" y="213817"/>
                </a:lnTo>
                <a:lnTo>
                  <a:pt x="2752293" y="354812"/>
                </a:lnTo>
                <a:lnTo>
                  <a:pt x="2719692" y="354812"/>
                </a:lnTo>
                <a:lnTo>
                  <a:pt x="2698597" y="305562"/>
                </a:lnTo>
                <a:lnTo>
                  <a:pt x="2669832" y="238442"/>
                </a:lnTo>
                <a:lnTo>
                  <a:pt x="2649613" y="329984"/>
                </a:lnTo>
                <a:lnTo>
                  <a:pt x="2620861" y="329984"/>
                </a:lnTo>
                <a:lnTo>
                  <a:pt x="2610205" y="355701"/>
                </a:lnTo>
                <a:lnTo>
                  <a:pt x="1649730" y="355701"/>
                </a:lnTo>
                <a:lnTo>
                  <a:pt x="1649730" y="338734"/>
                </a:lnTo>
                <a:lnTo>
                  <a:pt x="1636102" y="283146"/>
                </a:lnTo>
                <a:lnTo>
                  <a:pt x="1610626" y="179222"/>
                </a:lnTo>
                <a:lnTo>
                  <a:pt x="1571574" y="422897"/>
                </a:lnTo>
                <a:lnTo>
                  <a:pt x="1538846" y="157353"/>
                </a:lnTo>
                <a:lnTo>
                  <a:pt x="1519440" y="0"/>
                </a:lnTo>
                <a:lnTo>
                  <a:pt x="1445031" y="526326"/>
                </a:lnTo>
                <a:lnTo>
                  <a:pt x="1411262" y="329984"/>
                </a:lnTo>
                <a:lnTo>
                  <a:pt x="1355140" y="329984"/>
                </a:lnTo>
                <a:lnTo>
                  <a:pt x="1344320" y="296494"/>
                </a:lnTo>
                <a:lnTo>
                  <a:pt x="1317586" y="213817"/>
                </a:lnTo>
                <a:lnTo>
                  <a:pt x="1290345" y="354812"/>
                </a:lnTo>
                <a:lnTo>
                  <a:pt x="1257757" y="354812"/>
                </a:lnTo>
                <a:lnTo>
                  <a:pt x="1236662" y="305562"/>
                </a:lnTo>
                <a:lnTo>
                  <a:pt x="1207897" y="238442"/>
                </a:lnTo>
                <a:lnTo>
                  <a:pt x="1187678" y="329984"/>
                </a:lnTo>
                <a:lnTo>
                  <a:pt x="1158925" y="329984"/>
                </a:lnTo>
                <a:lnTo>
                  <a:pt x="1148257" y="355701"/>
                </a:lnTo>
                <a:lnTo>
                  <a:pt x="581317" y="355701"/>
                </a:lnTo>
                <a:lnTo>
                  <a:pt x="581317" y="349681"/>
                </a:lnTo>
                <a:lnTo>
                  <a:pt x="578827" y="355701"/>
                </a:lnTo>
                <a:lnTo>
                  <a:pt x="554990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554990" y="376339"/>
                </a:lnTo>
                <a:lnTo>
                  <a:pt x="581317" y="376339"/>
                </a:lnTo>
                <a:lnTo>
                  <a:pt x="1162088" y="376339"/>
                </a:lnTo>
                <a:lnTo>
                  <a:pt x="1172756" y="350608"/>
                </a:lnTo>
                <a:lnTo>
                  <a:pt x="1204252" y="350608"/>
                </a:lnTo>
                <a:lnTo>
                  <a:pt x="1214221" y="305562"/>
                </a:lnTo>
                <a:lnTo>
                  <a:pt x="1244130" y="375437"/>
                </a:lnTo>
                <a:lnTo>
                  <a:pt x="1307338" y="375437"/>
                </a:lnTo>
                <a:lnTo>
                  <a:pt x="1311338" y="354812"/>
                </a:lnTo>
                <a:lnTo>
                  <a:pt x="1322603" y="296494"/>
                </a:lnTo>
                <a:lnTo>
                  <a:pt x="1340078" y="350608"/>
                </a:lnTo>
                <a:lnTo>
                  <a:pt x="1393926" y="350608"/>
                </a:lnTo>
                <a:lnTo>
                  <a:pt x="1446669" y="657580"/>
                </a:lnTo>
                <a:lnTo>
                  <a:pt x="1447330" y="657580"/>
                </a:lnTo>
                <a:lnTo>
                  <a:pt x="1465884" y="526326"/>
                </a:lnTo>
                <a:lnTo>
                  <a:pt x="1518056" y="157353"/>
                </a:lnTo>
                <a:lnTo>
                  <a:pt x="1568818" y="569798"/>
                </a:lnTo>
                <a:lnTo>
                  <a:pt x="1592440" y="422897"/>
                </a:lnTo>
                <a:lnTo>
                  <a:pt x="1614893" y="283146"/>
                </a:lnTo>
                <a:lnTo>
                  <a:pt x="1636560" y="371868"/>
                </a:lnTo>
                <a:lnTo>
                  <a:pt x="1642770" y="371868"/>
                </a:lnTo>
                <a:lnTo>
                  <a:pt x="1642770" y="376339"/>
                </a:lnTo>
                <a:lnTo>
                  <a:pt x="1691614" y="376339"/>
                </a:lnTo>
                <a:lnTo>
                  <a:pt x="2197100" y="376339"/>
                </a:lnTo>
                <a:lnTo>
                  <a:pt x="2217420" y="376339"/>
                </a:lnTo>
                <a:lnTo>
                  <a:pt x="2234539" y="376339"/>
                </a:lnTo>
                <a:lnTo>
                  <a:pt x="2624023" y="376339"/>
                </a:lnTo>
                <a:lnTo>
                  <a:pt x="2634678" y="350608"/>
                </a:lnTo>
                <a:lnTo>
                  <a:pt x="2666187" y="350608"/>
                </a:lnTo>
                <a:lnTo>
                  <a:pt x="2676156" y="305562"/>
                </a:lnTo>
                <a:lnTo>
                  <a:pt x="2706078" y="375437"/>
                </a:lnTo>
                <a:lnTo>
                  <a:pt x="2769285" y="375437"/>
                </a:lnTo>
                <a:lnTo>
                  <a:pt x="2773273" y="354812"/>
                </a:lnTo>
                <a:lnTo>
                  <a:pt x="2784538" y="296494"/>
                </a:lnTo>
                <a:lnTo>
                  <a:pt x="2802013" y="350608"/>
                </a:lnTo>
                <a:lnTo>
                  <a:pt x="2855861" y="350608"/>
                </a:lnTo>
                <a:lnTo>
                  <a:pt x="2906090" y="642937"/>
                </a:lnTo>
                <a:lnTo>
                  <a:pt x="2911335" y="642937"/>
                </a:lnTo>
                <a:lnTo>
                  <a:pt x="2927832" y="526326"/>
                </a:lnTo>
                <a:lnTo>
                  <a:pt x="2980004" y="157353"/>
                </a:lnTo>
                <a:lnTo>
                  <a:pt x="3030753" y="569798"/>
                </a:lnTo>
                <a:lnTo>
                  <a:pt x="3054375" y="422897"/>
                </a:lnTo>
                <a:lnTo>
                  <a:pt x="3076829" y="283146"/>
                </a:lnTo>
                <a:lnTo>
                  <a:pt x="3098495" y="371868"/>
                </a:lnTo>
                <a:lnTo>
                  <a:pt x="3105810" y="371868"/>
                </a:lnTo>
                <a:lnTo>
                  <a:pt x="3105810" y="376339"/>
                </a:lnTo>
                <a:lnTo>
                  <a:pt x="3648786" y="376339"/>
                </a:lnTo>
                <a:lnTo>
                  <a:pt x="3658870" y="376339"/>
                </a:lnTo>
                <a:lnTo>
                  <a:pt x="3994518" y="376339"/>
                </a:lnTo>
                <a:lnTo>
                  <a:pt x="3994518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78" y="263613"/>
                </a:lnTo>
                <a:lnTo>
                  <a:pt x="916101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521147" y="4420330"/>
            <a:ext cx="9244965" cy="23749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350" spc="135">
                <a:latin typeface="Arial"/>
                <a:cs typeface="Arial"/>
              </a:rPr>
              <a:t>DISTRIBUCIÓN</a:t>
            </a:r>
            <a:r>
              <a:rPr dirty="0" sz="1350" spc="95">
                <a:latin typeface="Arial"/>
                <a:cs typeface="Arial"/>
              </a:rPr>
              <a:t> DE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65">
                <a:latin typeface="Arial"/>
                <a:cs typeface="Arial"/>
              </a:rPr>
              <a:t>302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35">
                <a:latin typeface="Arial"/>
                <a:cs typeface="Arial"/>
              </a:rPr>
              <a:t>MUNICIPIOS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80">
                <a:latin typeface="Arial"/>
                <a:cs typeface="Arial"/>
              </a:rPr>
              <a:t>Y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70">
                <a:latin typeface="Arial"/>
                <a:cs typeface="Arial"/>
              </a:rPr>
              <a:t>31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25">
                <a:latin typeface="Arial"/>
                <a:cs typeface="Arial"/>
              </a:rPr>
              <a:t>PARROQUIAS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25">
                <a:latin typeface="Arial"/>
                <a:cs typeface="Arial"/>
              </a:rPr>
              <a:t>ENCUESTADAS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95">
                <a:latin typeface="Arial"/>
                <a:cs typeface="Arial"/>
              </a:rPr>
              <a:t>POR </a:t>
            </a:r>
            <a:r>
              <a:rPr dirty="0" sz="1350" spc="135">
                <a:latin typeface="Arial"/>
                <a:cs typeface="Arial"/>
              </a:rPr>
              <a:t>ENTIDAD</a:t>
            </a:r>
            <a:r>
              <a:rPr dirty="0" sz="1350" spc="100">
                <a:latin typeface="Arial"/>
                <a:cs typeface="Arial"/>
              </a:rPr>
              <a:t> </a:t>
            </a:r>
            <a:r>
              <a:rPr dirty="0" sz="1350" spc="105">
                <a:latin typeface="Arial"/>
                <a:cs typeface="Arial"/>
              </a:rPr>
              <a:t>FEDERAL</a:t>
            </a:r>
            <a:endParaRPr sz="1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4935" y="4777634"/>
            <a:ext cx="1839595" cy="677608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r" marR="8255">
              <a:lnSpc>
                <a:spcPts val="2275"/>
              </a:lnSpc>
              <a:spcBef>
                <a:spcPts val="110"/>
              </a:spcBef>
            </a:pPr>
            <a:r>
              <a:rPr dirty="0" sz="1950">
                <a:latin typeface="Calibri"/>
                <a:cs typeface="Calibri"/>
              </a:rPr>
              <a:t>DC</a:t>
            </a:r>
            <a:r>
              <a:rPr dirty="0" sz="1950" spc="-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(Libertador)</a:t>
            </a:r>
            <a:endParaRPr sz="1950">
              <a:latin typeface="Calibri"/>
              <a:cs typeface="Calibri"/>
            </a:endParaRPr>
          </a:p>
          <a:p>
            <a:pPr algn="r" marL="693420" marR="13335" indent="91440">
              <a:lnSpc>
                <a:spcPts val="2210"/>
              </a:lnSpc>
              <a:spcBef>
                <a:spcPts val="114"/>
              </a:spcBef>
            </a:pPr>
            <a:r>
              <a:rPr dirty="0" sz="1950" spc="-10">
                <a:latin typeface="Calibri"/>
                <a:cs typeface="Calibri"/>
              </a:rPr>
              <a:t>Amazonas Anzoategui</a:t>
            </a:r>
            <a:endParaRPr sz="1950">
              <a:latin typeface="Calibri"/>
              <a:cs typeface="Calibri"/>
            </a:endParaRPr>
          </a:p>
          <a:p>
            <a:pPr algn="r" marR="13970">
              <a:lnSpc>
                <a:spcPts val="2090"/>
              </a:lnSpc>
            </a:pPr>
            <a:r>
              <a:rPr dirty="0" sz="1950" spc="-10">
                <a:latin typeface="Calibri"/>
                <a:cs typeface="Calibri"/>
              </a:rPr>
              <a:t>Apure</a:t>
            </a:r>
            <a:endParaRPr sz="1950">
              <a:latin typeface="Calibri"/>
              <a:cs typeface="Calibri"/>
            </a:endParaRPr>
          </a:p>
          <a:p>
            <a:pPr algn="r" marL="848360" marR="5080" indent="266065">
              <a:lnSpc>
                <a:spcPts val="2210"/>
              </a:lnSpc>
              <a:spcBef>
                <a:spcPts val="114"/>
              </a:spcBef>
            </a:pPr>
            <a:r>
              <a:rPr dirty="0" sz="1950" spc="-10">
                <a:latin typeface="Calibri"/>
                <a:cs typeface="Calibri"/>
              </a:rPr>
              <a:t>Aragua Barinas Bolívar Carabobo Cojedes</a:t>
            </a:r>
            <a:endParaRPr sz="1950">
              <a:latin typeface="Calibri"/>
              <a:cs typeface="Calibri"/>
            </a:endParaRPr>
          </a:p>
          <a:p>
            <a:pPr algn="r" marR="6350">
              <a:lnSpc>
                <a:spcPts val="2085"/>
              </a:lnSpc>
            </a:pPr>
            <a:r>
              <a:rPr dirty="0" sz="1950">
                <a:latin typeface="Calibri"/>
                <a:cs typeface="Calibri"/>
              </a:rPr>
              <a:t>Delta</a:t>
            </a:r>
            <a:r>
              <a:rPr dirty="0" sz="1950" spc="-4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Amacuro</a:t>
            </a:r>
            <a:endParaRPr sz="1950">
              <a:latin typeface="Calibri"/>
              <a:cs typeface="Calibri"/>
            </a:endParaRPr>
          </a:p>
          <a:p>
            <a:pPr algn="r" marL="1040130" marR="6350" indent="135255">
              <a:lnSpc>
                <a:spcPts val="2210"/>
              </a:lnSpc>
              <a:spcBef>
                <a:spcPts val="114"/>
              </a:spcBef>
            </a:pPr>
            <a:r>
              <a:rPr dirty="0" sz="1950" spc="-20">
                <a:latin typeface="Calibri"/>
                <a:cs typeface="Calibri"/>
              </a:rPr>
              <a:t>Falcón </a:t>
            </a:r>
            <a:r>
              <a:rPr dirty="0" sz="1950" spc="-10">
                <a:latin typeface="Calibri"/>
                <a:cs typeface="Calibri"/>
              </a:rPr>
              <a:t>Guarico</a:t>
            </a:r>
            <a:endParaRPr sz="1950">
              <a:latin typeface="Calibri"/>
              <a:cs typeface="Calibri"/>
            </a:endParaRPr>
          </a:p>
          <a:p>
            <a:pPr algn="r" marR="8255">
              <a:lnSpc>
                <a:spcPts val="2090"/>
              </a:lnSpc>
            </a:pPr>
            <a:r>
              <a:rPr dirty="0" sz="1950">
                <a:latin typeface="Calibri"/>
                <a:cs typeface="Calibri"/>
              </a:rPr>
              <a:t>La</a:t>
            </a:r>
            <a:r>
              <a:rPr dirty="0" sz="1950" spc="-40">
                <a:latin typeface="Calibri"/>
                <a:cs typeface="Calibri"/>
              </a:rPr>
              <a:t> </a:t>
            </a:r>
            <a:r>
              <a:rPr dirty="0" sz="1950">
                <a:latin typeface="Calibri"/>
                <a:cs typeface="Calibri"/>
              </a:rPr>
              <a:t>Guaira</a:t>
            </a:r>
            <a:r>
              <a:rPr dirty="0" sz="1950" spc="-40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(Vargas)</a:t>
            </a:r>
            <a:endParaRPr sz="1950">
              <a:latin typeface="Calibri"/>
              <a:cs typeface="Calibri"/>
            </a:endParaRPr>
          </a:p>
          <a:p>
            <a:pPr algn="r" marL="373380" marR="5080" indent="1027430">
              <a:lnSpc>
                <a:spcPts val="2210"/>
              </a:lnSpc>
              <a:spcBef>
                <a:spcPts val="120"/>
              </a:spcBef>
            </a:pPr>
            <a:r>
              <a:rPr dirty="0" sz="1950" spc="-15">
                <a:latin typeface="Calibri"/>
                <a:cs typeface="Calibri"/>
              </a:rPr>
              <a:t>Lara </a:t>
            </a:r>
            <a:r>
              <a:rPr dirty="0" sz="1950" spc="-10">
                <a:latin typeface="Calibri"/>
                <a:cs typeface="Calibri"/>
              </a:rPr>
              <a:t>Mérida Miranda Monagas </a:t>
            </a:r>
            <a:r>
              <a:rPr dirty="0" sz="1950">
                <a:latin typeface="Calibri"/>
                <a:cs typeface="Calibri"/>
              </a:rPr>
              <a:t>Nueva</a:t>
            </a:r>
            <a:r>
              <a:rPr dirty="0" sz="1950" spc="-55">
                <a:latin typeface="Calibri"/>
                <a:cs typeface="Calibri"/>
              </a:rPr>
              <a:t> </a:t>
            </a:r>
            <a:r>
              <a:rPr dirty="0" sz="1950" spc="-10">
                <a:latin typeface="Calibri"/>
                <a:cs typeface="Calibri"/>
              </a:rPr>
              <a:t>Esparta Portuguesa</a:t>
            </a:r>
            <a:endParaRPr sz="1950">
              <a:latin typeface="Calibri"/>
              <a:cs typeface="Calibri"/>
            </a:endParaRPr>
          </a:p>
          <a:p>
            <a:pPr algn="r" marR="13970">
              <a:lnSpc>
                <a:spcPts val="2085"/>
              </a:lnSpc>
            </a:pPr>
            <a:r>
              <a:rPr dirty="0" sz="1950" spc="-10">
                <a:latin typeface="Calibri"/>
                <a:cs typeface="Calibri"/>
              </a:rPr>
              <a:t>Sucre</a:t>
            </a:r>
            <a:endParaRPr sz="1950">
              <a:latin typeface="Calibri"/>
              <a:cs typeface="Calibri"/>
            </a:endParaRPr>
          </a:p>
          <a:p>
            <a:pPr algn="just" marL="1032510" marR="5080" indent="78105">
              <a:lnSpc>
                <a:spcPts val="2210"/>
              </a:lnSpc>
              <a:spcBef>
                <a:spcPts val="114"/>
              </a:spcBef>
            </a:pPr>
            <a:r>
              <a:rPr dirty="0" sz="1950" spc="-35">
                <a:latin typeface="Calibri"/>
                <a:cs typeface="Calibri"/>
              </a:rPr>
              <a:t>Tachira </a:t>
            </a:r>
            <a:r>
              <a:rPr dirty="0" sz="1950" spc="-10">
                <a:latin typeface="Calibri"/>
                <a:cs typeface="Calibri"/>
              </a:rPr>
              <a:t>Trujillo Yaracuy</a:t>
            </a:r>
            <a:endParaRPr sz="1950">
              <a:latin typeface="Calibri"/>
              <a:cs typeface="Calibri"/>
            </a:endParaRPr>
          </a:p>
          <a:p>
            <a:pPr algn="r" marR="5080">
              <a:lnSpc>
                <a:spcPts val="2155"/>
              </a:lnSpc>
            </a:pPr>
            <a:r>
              <a:rPr dirty="0" sz="1950" spc="-10">
                <a:latin typeface="Calibri"/>
                <a:cs typeface="Calibri"/>
              </a:rPr>
              <a:t>Zulia</a:t>
            </a:r>
            <a:endParaRPr sz="1950">
              <a:latin typeface="Calibri"/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2630792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20299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09793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99300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88807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630792" y="4853954"/>
            <a:ext cx="6114415" cy="236220"/>
          </a:xfrm>
          <a:custGeom>
            <a:avLst/>
            <a:gdLst/>
            <a:ahLst/>
            <a:cxnLst/>
            <a:rect l="l" t="t" r="r" b="b"/>
            <a:pathLst>
              <a:path w="6114415" h="236220">
                <a:moveTo>
                  <a:pt x="6014745" y="0"/>
                </a:moveTo>
                <a:lnTo>
                  <a:pt x="0" y="0"/>
                </a:lnTo>
                <a:lnTo>
                  <a:pt x="0" y="235634"/>
                </a:lnTo>
                <a:lnTo>
                  <a:pt x="6014745" y="235634"/>
                </a:lnTo>
                <a:lnTo>
                  <a:pt x="6021641" y="234961"/>
                </a:lnTo>
                <a:lnTo>
                  <a:pt x="6060896" y="221639"/>
                </a:lnTo>
                <a:lnTo>
                  <a:pt x="6092075" y="194296"/>
                </a:lnTo>
                <a:lnTo>
                  <a:pt x="6110414" y="157110"/>
                </a:lnTo>
                <a:lnTo>
                  <a:pt x="6113817" y="136561"/>
                </a:lnTo>
                <a:lnTo>
                  <a:pt x="6113817" y="99071"/>
                </a:lnTo>
                <a:lnTo>
                  <a:pt x="6103073" y="59028"/>
                </a:lnTo>
                <a:lnTo>
                  <a:pt x="6077838" y="26135"/>
                </a:lnTo>
                <a:lnTo>
                  <a:pt x="6041923" y="5408"/>
                </a:lnTo>
                <a:lnTo>
                  <a:pt x="6014745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781567" y="4795866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22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30792" y="5134471"/>
            <a:ext cx="833755" cy="236220"/>
          </a:xfrm>
          <a:custGeom>
            <a:avLst/>
            <a:gdLst/>
            <a:ahLst/>
            <a:cxnLst/>
            <a:rect l="l" t="t" r="r" b="b"/>
            <a:pathLst>
              <a:path w="833754" h="236220">
                <a:moveTo>
                  <a:pt x="734631" y="0"/>
                </a:moveTo>
                <a:lnTo>
                  <a:pt x="0" y="0"/>
                </a:lnTo>
                <a:lnTo>
                  <a:pt x="0" y="235634"/>
                </a:lnTo>
                <a:lnTo>
                  <a:pt x="734631" y="235634"/>
                </a:lnTo>
                <a:lnTo>
                  <a:pt x="741527" y="234961"/>
                </a:lnTo>
                <a:lnTo>
                  <a:pt x="780783" y="221639"/>
                </a:lnTo>
                <a:lnTo>
                  <a:pt x="811961" y="194296"/>
                </a:lnTo>
                <a:lnTo>
                  <a:pt x="830300" y="157123"/>
                </a:lnTo>
                <a:lnTo>
                  <a:pt x="833700" y="136561"/>
                </a:lnTo>
                <a:lnTo>
                  <a:pt x="833700" y="99071"/>
                </a:lnTo>
                <a:lnTo>
                  <a:pt x="822959" y="59028"/>
                </a:lnTo>
                <a:lnTo>
                  <a:pt x="797725" y="26135"/>
                </a:lnTo>
                <a:lnTo>
                  <a:pt x="761809" y="5409"/>
                </a:lnTo>
                <a:lnTo>
                  <a:pt x="734631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514534" y="5076422"/>
            <a:ext cx="14795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30792" y="5414989"/>
            <a:ext cx="5280660" cy="236220"/>
          </a:xfrm>
          <a:custGeom>
            <a:avLst/>
            <a:gdLst/>
            <a:ahLst/>
            <a:cxnLst/>
            <a:rect l="l" t="t" r="r" b="b"/>
            <a:pathLst>
              <a:path w="5280659" h="236220">
                <a:moveTo>
                  <a:pt x="5181040" y="0"/>
                </a:moveTo>
                <a:lnTo>
                  <a:pt x="0" y="0"/>
                </a:lnTo>
                <a:lnTo>
                  <a:pt x="0" y="235634"/>
                </a:lnTo>
                <a:lnTo>
                  <a:pt x="5181040" y="235634"/>
                </a:lnTo>
                <a:lnTo>
                  <a:pt x="5187937" y="234961"/>
                </a:lnTo>
                <a:lnTo>
                  <a:pt x="5227192" y="221639"/>
                </a:lnTo>
                <a:lnTo>
                  <a:pt x="5258371" y="194308"/>
                </a:lnTo>
                <a:lnTo>
                  <a:pt x="5276722" y="157110"/>
                </a:lnTo>
                <a:lnTo>
                  <a:pt x="5280113" y="136561"/>
                </a:lnTo>
                <a:lnTo>
                  <a:pt x="5280113" y="99084"/>
                </a:lnTo>
                <a:lnTo>
                  <a:pt x="5269382" y="59028"/>
                </a:lnTo>
                <a:lnTo>
                  <a:pt x="5244134" y="26135"/>
                </a:lnTo>
                <a:lnTo>
                  <a:pt x="5208218" y="5408"/>
                </a:lnTo>
                <a:lnTo>
                  <a:pt x="5181040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947888" y="5356774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19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30792" y="5695507"/>
            <a:ext cx="1945639" cy="236220"/>
          </a:xfrm>
          <a:custGeom>
            <a:avLst/>
            <a:gdLst/>
            <a:ahLst/>
            <a:cxnLst/>
            <a:rect l="l" t="t" r="r" b="b"/>
            <a:pathLst>
              <a:path w="1945639" h="236220">
                <a:moveTo>
                  <a:pt x="1846224" y="0"/>
                </a:moveTo>
                <a:lnTo>
                  <a:pt x="0" y="0"/>
                </a:lnTo>
                <a:lnTo>
                  <a:pt x="0" y="235634"/>
                </a:lnTo>
                <a:lnTo>
                  <a:pt x="1846224" y="235634"/>
                </a:lnTo>
                <a:lnTo>
                  <a:pt x="1853120" y="234961"/>
                </a:lnTo>
                <a:lnTo>
                  <a:pt x="1892388" y="221639"/>
                </a:lnTo>
                <a:lnTo>
                  <a:pt x="1923567" y="194296"/>
                </a:lnTo>
                <a:lnTo>
                  <a:pt x="1941906" y="157123"/>
                </a:lnTo>
                <a:lnTo>
                  <a:pt x="1945309" y="136561"/>
                </a:lnTo>
                <a:lnTo>
                  <a:pt x="1945309" y="99071"/>
                </a:lnTo>
                <a:lnTo>
                  <a:pt x="1934565" y="59028"/>
                </a:lnTo>
                <a:lnTo>
                  <a:pt x="1909317" y="26135"/>
                </a:lnTo>
                <a:lnTo>
                  <a:pt x="1873415" y="5408"/>
                </a:lnTo>
                <a:lnTo>
                  <a:pt x="184622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4626038" y="5637330"/>
            <a:ext cx="14795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Calibri"/>
                <a:cs typeface="Calibri"/>
              </a:rPr>
              <a:t>7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30792" y="5976036"/>
            <a:ext cx="5002530" cy="236220"/>
          </a:xfrm>
          <a:custGeom>
            <a:avLst/>
            <a:gdLst/>
            <a:ahLst/>
            <a:cxnLst/>
            <a:rect l="l" t="t" r="r" b="b"/>
            <a:pathLst>
              <a:path w="5002530" h="236220">
                <a:moveTo>
                  <a:pt x="4903254" y="0"/>
                </a:moveTo>
                <a:lnTo>
                  <a:pt x="0" y="0"/>
                </a:lnTo>
                <a:lnTo>
                  <a:pt x="0" y="235623"/>
                </a:lnTo>
                <a:lnTo>
                  <a:pt x="4903139" y="235623"/>
                </a:lnTo>
                <a:lnTo>
                  <a:pt x="4910035" y="234949"/>
                </a:lnTo>
                <a:lnTo>
                  <a:pt x="4949291" y="221627"/>
                </a:lnTo>
                <a:lnTo>
                  <a:pt x="4980469" y="194284"/>
                </a:lnTo>
                <a:lnTo>
                  <a:pt x="4998821" y="157111"/>
                </a:lnTo>
                <a:lnTo>
                  <a:pt x="5002212" y="136550"/>
                </a:lnTo>
                <a:lnTo>
                  <a:pt x="5002212" y="99059"/>
                </a:lnTo>
                <a:lnTo>
                  <a:pt x="4991480" y="59016"/>
                </a:lnTo>
                <a:lnTo>
                  <a:pt x="4966233" y="26123"/>
                </a:lnTo>
                <a:lnTo>
                  <a:pt x="4930317" y="5397"/>
                </a:lnTo>
                <a:lnTo>
                  <a:pt x="490325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669860" y="5917886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18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30792" y="6256542"/>
            <a:ext cx="3335020" cy="236220"/>
          </a:xfrm>
          <a:custGeom>
            <a:avLst/>
            <a:gdLst/>
            <a:ahLst/>
            <a:cxnLst/>
            <a:rect l="l" t="t" r="r" b="b"/>
            <a:pathLst>
              <a:path w="3335020" h="236220">
                <a:moveTo>
                  <a:pt x="3235731" y="0"/>
                </a:moveTo>
                <a:lnTo>
                  <a:pt x="0" y="0"/>
                </a:lnTo>
                <a:lnTo>
                  <a:pt x="0" y="235634"/>
                </a:lnTo>
                <a:lnTo>
                  <a:pt x="3235731" y="235634"/>
                </a:lnTo>
                <a:lnTo>
                  <a:pt x="3242627" y="234961"/>
                </a:lnTo>
                <a:lnTo>
                  <a:pt x="3281895" y="221639"/>
                </a:lnTo>
                <a:lnTo>
                  <a:pt x="3313074" y="194308"/>
                </a:lnTo>
                <a:lnTo>
                  <a:pt x="3331413" y="157110"/>
                </a:lnTo>
                <a:lnTo>
                  <a:pt x="3334803" y="136561"/>
                </a:lnTo>
                <a:lnTo>
                  <a:pt x="3334803" y="99084"/>
                </a:lnTo>
                <a:lnTo>
                  <a:pt x="3324072" y="59028"/>
                </a:lnTo>
                <a:lnTo>
                  <a:pt x="3298824" y="26135"/>
                </a:lnTo>
                <a:lnTo>
                  <a:pt x="3262909" y="5408"/>
                </a:lnTo>
                <a:lnTo>
                  <a:pt x="3235731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002502" y="6198454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12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30792" y="6537064"/>
            <a:ext cx="3057525" cy="236220"/>
          </a:xfrm>
          <a:custGeom>
            <a:avLst/>
            <a:gdLst/>
            <a:ahLst/>
            <a:cxnLst/>
            <a:rect l="l" t="t" r="r" b="b"/>
            <a:pathLst>
              <a:path w="3057525" h="236220">
                <a:moveTo>
                  <a:pt x="2957829" y="0"/>
                </a:moveTo>
                <a:lnTo>
                  <a:pt x="0" y="0"/>
                </a:lnTo>
                <a:lnTo>
                  <a:pt x="0" y="235629"/>
                </a:lnTo>
                <a:lnTo>
                  <a:pt x="2957829" y="235629"/>
                </a:lnTo>
                <a:lnTo>
                  <a:pt x="2964725" y="234956"/>
                </a:lnTo>
                <a:lnTo>
                  <a:pt x="3003994" y="221634"/>
                </a:lnTo>
                <a:lnTo>
                  <a:pt x="3035172" y="194303"/>
                </a:lnTo>
                <a:lnTo>
                  <a:pt x="3053511" y="157118"/>
                </a:lnTo>
                <a:lnTo>
                  <a:pt x="3056915" y="136556"/>
                </a:lnTo>
                <a:lnTo>
                  <a:pt x="3056915" y="99066"/>
                </a:lnTo>
                <a:lnTo>
                  <a:pt x="3046171" y="59023"/>
                </a:lnTo>
                <a:lnTo>
                  <a:pt x="3020923" y="26130"/>
                </a:lnTo>
                <a:lnTo>
                  <a:pt x="2985020" y="5404"/>
                </a:lnTo>
                <a:lnTo>
                  <a:pt x="295782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5724690" y="6479010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30792" y="6817589"/>
            <a:ext cx="3890645" cy="236220"/>
          </a:xfrm>
          <a:custGeom>
            <a:avLst/>
            <a:gdLst/>
            <a:ahLst/>
            <a:cxnLst/>
            <a:rect l="l" t="t" r="r" b="b"/>
            <a:pathLst>
              <a:path w="3890645" h="236220">
                <a:moveTo>
                  <a:pt x="3791649" y="0"/>
                </a:moveTo>
                <a:lnTo>
                  <a:pt x="0" y="0"/>
                </a:lnTo>
                <a:lnTo>
                  <a:pt x="0" y="235623"/>
                </a:lnTo>
                <a:lnTo>
                  <a:pt x="3791534" y="235623"/>
                </a:lnTo>
                <a:lnTo>
                  <a:pt x="3798430" y="234949"/>
                </a:lnTo>
                <a:lnTo>
                  <a:pt x="3837698" y="221627"/>
                </a:lnTo>
                <a:lnTo>
                  <a:pt x="3868864" y="194284"/>
                </a:lnTo>
                <a:lnTo>
                  <a:pt x="3887215" y="157111"/>
                </a:lnTo>
                <a:lnTo>
                  <a:pt x="3890606" y="136550"/>
                </a:lnTo>
                <a:lnTo>
                  <a:pt x="3890606" y="99059"/>
                </a:lnTo>
                <a:lnTo>
                  <a:pt x="3879875" y="59016"/>
                </a:lnTo>
                <a:lnTo>
                  <a:pt x="3854627" y="26123"/>
                </a:lnTo>
                <a:lnTo>
                  <a:pt x="3818724" y="5397"/>
                </a:lnTo>
                <a:lnTo>
                  <a:pt x="379164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6558356" y="6759363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14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30792" y="7098094"/>
            <a:ext cx="2223770" cy="236220"/>
          </a:xfrm>
          <a:custGeom>
            <a:avLst/>
            <a:gdLst/>
            <a:ahLst/>
            <a:cxnLst/>
            <a:rect l="l" t="t" r="r" b="b"/>
            <a:pathLst>
              <a:path w="2223770" h="236220">
                <a:moveTo>
                  <a:pt x="2124138" y="0"/>
                </a:moveTo>
                <a:lnTo>
                  <a:pt x="0" y="0"/>
                </a:lnTo>
                <a:lnTo>
                  <a:pt x="0" y="235634"/>
                </a:lnTo>
                <a:lnTo>
                  <a:pt x="2124138" y="235634"/>
                </a:lnTo>
                <a:lnTo>
                  <a:pt x="2131021" y="234961"/>
                </a:lnTo>
                <a:lnTo>
                  <a:pt x="2170290" y="221639"/>
                </a:lnTo>
                <a:lnTo>
                  <a:pt x="2201468" y="194308"/>
                </a:lnTo>
                <a:lnTo>
                  <a:pt x="2219807" y="157123"/>
                </a:lnTo>
                <a:lnTo>
                  <a:pt x="2223198" y="136561"/>
                </a:lnTo>
                <a:lnTo>
                  <a:pt x="2223198" y="99084"/>
                </a:lnTo>
                <a:lnTo>
                  <a:pt x="2212466" y="59028"/>
                </a:lnTo>
                <a:lnTo>
                  <a:pt x="2187219" y="26135"/>
                </a:lnTo>
                <a:lnTo>
                  <a:pt x="2151316" y="5408"/>
                </a:lnTo>
                <a:lnTo>
                  <a:pt x="2124138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903851" y="7039918"/>
            <a:ext cx="14795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Calibri"/>
                <a:cs typeface="Calibri"/>
              </a:rPr>
              <a:t>8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30792" y="7378612"/>
            <a:ext cx="833755" cy="236220"/>
          </a:xfrm>
          <a:custGeom>
            <a:avLst/>
            <a:gdLst/>
            <a:ahLst/>
            <a:cxnLst/>
            <a:rect l="l" t="t" r="r" b="b"/>
            <a:pathLst>
              <a:path w="833754" h="236220">
                <a:moveTo>
                  <a:pt x="734631" y="0"/>
                </a:moveTo>
                <a:lnTo>
                  <a:pt x="0" y="0"/>
                </a:lnTo>
                <a:lnTo>
                  <a:pt x="0" y="235634"/>
                </a:lnTo>
                <a:lnTo>
                  <a:pt x="734631" y="235634"/>
                </a:lnTo>
                <a:lnTo>
                  <a:pt x="741527" y="234961"/>
                </a:lnTo>
                <a:lnTo>
                  <a:pt x="780783" y="221639"/>
                </a:lnTo>
                <a:lnTo>
                  <a:pt x="811961" y="194308"/>
                </a:lnTo>
                <a:lnTo>
                  <a:pt x="830300" y="157123"/>
                </a:lnTo>
                <a:lnTo>
                  <a:pt x="833700" y="136561"/>
                </a:lnTo>
                <a:lnTo>
                  <a:pt x="833700" y="99084"/>
                </a:lnTo>
                <a:lnTo>
                  <a:pt x="822959" y="59028"/>
                </a:lnTo>
                <a:lnTo>
                  <a:pt x="797725" y="26135"/>
                </a:lnTo>
                <a:lnTo>
                  <a:pt x="761809" y="5409"/>
                </a:lnTo>
                <a:lnTo>
                  <a:pt x="734631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3514534" y="7320487"/>
            <a:ext cx="147955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Calibri"/>
                <a:cs typeface="Calibri"/>
              </a:rPr>
              <a:t>3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30792" y="7659142"/>
            <a:ext cx="5558155" cy="236220"/>
          </a:xfrm>
          <a:custGeom>
            <a:avLst/>
            <a:gdLst/>
            <a:ahLst/>
            <a:cxnLst/>
            <a:rect l="l" t="t" r="r" b="b"/>
            <a:pathLst>
              <a:path w="5558155" h="236220">
                <a:moveTo>
                  <a:pt x="5458942" y="0"/>
                </a:moveTo>
                <a:lnTo>
                  <a:pt x="0" y="0"/>
                </a:lnTo>
                <a:lnTo>
                  <a:pt x="0" y="235634"/>
                </a:lnTo>
                <a:lnTo>
                  <a:pt x="5458942" y="235634"/>
                </a:lnTo>
                <a:lnTo>
                  <a:pt x="5465838" y="234948"/>
                </a:lnTo>
                <a:lnTo>
                  <a:pt x="5505094" y="221626"/>
                </a:lnTo>
                <a:lnTo>
                  <a:pt x="5536272" y="194283"/>
                </a:lnTo>
                <a:lnTo>
                  <a:pt x="5554624" y="157110"/>
                </a:lnTo>
                <a:lnTo>
                  <a:pt x="5558015" y="136549"/>
                </a:lnTo>
                <a:lnTo>
                  <a:pt x="5558015" y="99058"/>
                </a:lnTo>
                <a:lnTo>
                  <a:pt x="5547283" y="59015"/>
                </a:lnTo>
                <a:lnTo>
                  <a:pt x="5522035" y="26122"/>
                </a:lnTo>
                <a:lnTo>
                  <a:pt x="5486120" y="5396"/>
                </a:lnTo>
                <a:lnTo>
                  <a:pt x="545894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8225713" y="7601043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20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30792" y="7939659"/>
            <a:ext cx="3890645" cy="236220"/>
          </a:xfrm>
          <a:custGeom>
            <a:avLst/>
            <a:gdLst/>
            <a:ahLst/>
            <a:cxnLst/>
            <a:rect l="l" t="t" r="r" b="b"/>
            <a:pathLst>
              <a:path w="3890645" h="236220">
                <a:moveTo>
                  <a:pt x="3791649" y="0"/>
                </a:moveTo>
                <a:lnTo>
                  <a:pt x="0" y="0"/>
                </a:lnTo>
                <a:lnTo>
                  <a:pt x="0" y="235623"/>
                </a:lnTo>
                <a:lnTo>
                  <a:pt x="3791534" y="235623"/>
                </a:lnTo>
                <a:lnTo>
                  <a:pt x="3798430" y="234949"/>
                </a:lnTo>
                <a:lnTo>
                  <a:pt x="3837698" y="221627"/>
                </a:lnTo>
                <a:lnTo>
                  <a:pt x="3868864" y="194297"/>
                </a:lnTo>
                <a:lnTo>
                  <a:pt x="3887215" y="157111"/>
                </a:lnTo>
                <a:lnTo>
                  <a:pt x="3890606" y="136550"/>
                </a:lnTo>
                <a:lnTo>
                  <a:pt x="3890606" y="99072"/>
                </a:lnTo>
                <a:lnTo>
                  <a:pt x="3879875" y="59016"/>
                </a:lnTo>
                <a:lnTo>
                  <a:pt x="3854627" y="26123"/>
                </a:lnTo>
                <a:lnTo>
                  <a:pt x="3818724" y="5397"/>
                </a:lnTo>
                <a:lnTo>
                  <a:pt x="379164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6558356" y="7881598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14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630792" y="8220165"/>
            <a:ext cx="2501265" cy="236220"/>
          </a:xfrm>
          <a:custGeom>
            <a:avLst/>
            <a:gdLst/>
            <a:ahLst/>
            <a:cxnLst/>
            <a:rect l="l" t="t" r="r" b="b"/>
            <a:pathLst>
              <a:path w="2501265" h="236220">
                <a:moveTo>
                  <a:pt x="2402039" y="0"/>
                </a:moveTo>
                <a:lnTo>
                  <a:pt x="0" y="0"/>
                </a:lnTo>
                <a:lnTo>
                  <a:pt x="0" y="235634"/>
                </a:lnTo>
                <a:lnTo>
                  <a:pt x="2402039" y="235634"/>
                </a:lnTo>
                <a:lnTo>
                  <a:pt x="2408923" y="234961"/>
                </a:lnTo>
                <a:lnTo>
                  <a:pt x="2448191" y="221639"/>
                </a:lnTo>
                <a:lnTo>
                  <a:pt x="2479370" y="194308"/>
                </a:lnTo>
                <a:lnTo>
                  <a:pt x="2497708" y="157123"/>
                </a:lnTo>
                <a:lnTo>
                  <a:pt x="2501112" y="136574"/>
                </a:lnTo>
                <a:lnTo>
                  <a:pt x="2501112" y="99084"/>
                </a:lnTo>
                <a:lnTo>
                  <a:pt x="2490368" y="59028"/>
                </a:lnTo>
                <a:lnTo>
                  <a:pt x="2465120" y="26135"/>
                </a:lnTo>
                <a:lnTo>
                  <a:pt x="2429217" y="5408"/>
                </a:lnTo>
                <a:lnTo>
                  <a:pt x="240203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30792" y="8500695"/>
            <a:ext cx="2501265" cy="236220"/>
          </a:xfrm>
          <a:custGeom>
            <a:avLst/>
            <a:gdLst/>
            <a:ahLst/>
            <a:cxnLst/>
            <a:rect l="l" t="t" r="r" b="b"/>
            <a:pathLst>
              <a:path w="2501265" h="236220">
                <a:moveTo>
                  <a:pt x="2402039" y="0"/>
                </a:moveTo>
                <a:lnTo>
                  <a:pt x="0" y="0"/>
                </a:lnTo>
                <a:lnTo>
                  <a:pt x="0" y="235634"/>
                </a:lnTo>
                <a:lnTo>
                  <a:pt x="2402039" y="235634"/>
                </a:lnTo>
                <a:lnTo>
                  <a:pt x="2408923" y="234948"/>
                </a:lnTo>
                <a:lnTo>
                  <a:pt x="2448191" y="221626"/>
                </a:lnTo>
                <a:lnTo>
                  <a:pt x="2479370" y="194296"/>
                </a:lnTo>
                <a:lnTo>
                  <a:pt x="2497708" y="157110"/>
                </a:lnTo>
                <a:lnTo>
                  <a:pt x="2501112" y="136549"/>
                </a:lnTo>
                <a:lnTo>
                  <a:pt x="2501112" y="99058"/>
                </a:lnTo>
                <a:lnTo>
                  <a:pt x="2490368" y="59015"/>
                </a:lnTo>
                <a:lnTo>
                  <a:pt x="2465120" y="26135"/>
                </a:lnTo>
                <a:lnTo>
                  <a:pt x="2429217" y="5396"/>
                </a:lnTo>
                <a:lnTo>
                  <a:pt x="240203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181892" y="8161950"/>
            <a:ext cx="147955" cy="596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45"/>
              </a:lnSpc>
              <a:spcBef>
                <a:spcPts val="100"/>
              </a:spcBef>
            </a:pPr>
            <a:r>
              <a:rPr dirty="0" sz="1900" spc="-50">
                <a:latin typeface="Calibri"/>
                <a:cs typeface="Calibri"/>
              </a:rPr>
              <a:t>9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245"/>
              </a:lnSpc>
            </a:pPr>
            <a:r>
              <a:rPr dirty="0" sz="1900" spc="-50">
                <a:latin typeface="Calibri"/>
                <a:cs typeface="Calibri"/>
              </a:rPr>
              <a:t>9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630792" y="8781212"/>
            <a:ext cx="5002530" cy="236220"/>
          </a:xfrm>
          <a:custGeom>
            <a:avLst/>
            <a:gdLst/>
            <a:ahLst/>
            <a:cxnLst/>
            <a:rect l="l" t="t" r="r" b="b"/>
            <a:pathLst>
              <a:path w="5002530" h="236220">
                <a:moveTo>
                  <a:pt x="4903254" y="0"/>
                </a:moveTo>
                <a:lnTo>
                  <a:pt x="0" y="0"/>
                </a:lnTo>
                <a:lnTo>
                  <a:pt x="0" y="235623"/>
                </a:lnTo>
                <a:lnTo>
                  <a:pt x="4903139" y="235623"/>
                </a:lnTo>
                <a:lnTo>
                  <a:pt x="4910035" y="234949"/>
                </a:lnTo>
                <a:lnTo>
                  <a:pt x="4949291" y="221627"/>
                </a:lnTo>
                <a:lnTo>
                  <a:pt x="4980469" y="194297"/>
                </a:lnTo>
                <a:lnTo>
                  <a:pt x="4998821" y="157111"/>
                </a:lnTo>
                <a:lnTo>
                  <a:pt x="5002212" y="136550"/>
                </a:lnTo>
                <a:lnTo>
                  <a:pt x="5002212" y="99072"/>
                </a:lnTo>
                <a:lnTo>
                  <a:pt x="4991480" y="59016"/>
                </a:lnTo>
                <a:lnTo>
                  <a:pt x="4966233" y="26123"/>
                </a:lnTo>
                <a:lnTo>
                  <a:pt x="4930317" y="5397"/>
                </a:lnTo>
                <a:lnTo>
                  <a:pt x="490325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7669860" y="8723062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18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30792" y="9061718"/>
            <a:ext cx="5836285" cy="236220"/>
          </a:xfrm>
          <a:custGeom>
            <a:avLst/>
            <a:gdLst/>
            <a:ahLst/>
            <a:cxnLst/>
            <a:rect l="l" t="t" r="r" b="b"/>
            <a:pathLst>
              <a:path w="5836284" h="236220">
                <a:moveTo>
                  <a:pt x="5736843" y="0"/>
                </a:moveTo>
                <a:lnTo>
                  <a:pt x="0" y="0"/>
                </a:lnTo>
                <a:lnTo>
                  <a:pt x="0" y="235634"/>
                </a:lnTo>
                <a:lnTo>
                  <a:pt x="5736843" y="235634"/>
                </a:lnTo>
                <a:lnTo>
                  <a:pt x="5743739" y="234961"/>
                </a:lnTo>
                <a:lnTo>
                  <a:pt x="5783008" y="221639"/>
                </a:lnTo>
                <a:lnTo>
                  <a:pt x="5814174" y="194308"/>
                </a:lnTo>
                <a:lnTo>
                  <a:pt x="5832512" y="157123"/>
                </a:lnTo>
                <a:lnTo>
                  <a:pt x="5835916" y="136574"/>
                </a:lnTo>
                <a:lnTo>
                  <a:pt x="5835916" y="99084"/>
                </a:lnTo>
                <a:lnTo>
                  <a:pt x="5825184" y="59028"/>
                </a:lnTo>
                <a:lnTo>
                  <a:pt x="5799937" y="26135"/>
                </a:lnTo>
                <a:lnTo>
                  <a:pt x="5764021" y="5408"/>
                </a:lnTo>
                <a:lnTo>
                  <a:pt x="5736843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8503539" y="9003631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21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30792" y="9342248"/>
            <a:ext cx="3057525" cy="236220"/>
          </a:xfrm>
          <a:custGeom>
            <a:avLst/>
            <a:gdLst/>
            <a:ahLst/>
            <a:cxnLst/>
            <a:rect l="l" t="t" r="r" b="b"/>
            <a:pathLst>
              <a:path w="3057525" h="236220">
                <a:moveTo>
                  <a:pt x="2957829" y="0"/>
                </a:moveTo>
                <a:lnTo>
                  <a:pt x="0" y="0"/>
                </a:lnTo>
                <a:lnTo>
                  <a:pt x="0" y="235634"/>
                </a:lnTo>
                <a:lnTo>
                  <a:pt x="2957829" y="235634"/>
                </a:lnTo>
                <a:lnTo>
                  <a:pt x="2964725" y="234948"/>
                </a:lnTo>
                <a:lnTo>
                  <a:pt x="3003994" y="221626"/>
                </a:lnTo>
                <a:lnTo>
                  <a:pt x="3035172" y="194296"/>
                </a:lnTo>
                <a:lnTo>
                  <a:pt x="3053511" y="157110"/>
                </a:lnTo>
                <a:lnTo>
                  <a:pt x="3056915" y="136549"/>
                </a:lnTo>
                <a:lnTo>
                  <a:pt x="3056915" y="99071"/>
                </a:lnTo>
                <a:lnTo>
                  <a:pt x="3046171" y="59015"/>
                </a:lnTo>
                <a:lnTo>
                  <a:pt x="3020923" y="26135"/>
                </a:lnTo>
                <a:lnTo>
                  <a:pt x="2985020" y="5408"/>
                </a:lnTo>
                <a:lnTo>
                  <a:pt x="295782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/>
          <p:nvPr/>
        </p:nvSpPr>
        <p:spPr>
          <a:xfrm>
            <a:off x="5724690" y="9284186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30792" y="9622766"/>
            <a:ext cx="2779395" cy="236220"/>
          </a:xfrm>
          <a:custGeom>
            <a:avLst/>
            <a:gdLst/>
            <a:ahLst/>
            <a:cxnLst/>
            <a:rect l="l" t="t" r="r" b="b"/>
            <a:pathLst>
              <a:path w="2779395" h="236220">
                <a:moveTo>
                  <a:pt x="2679928" y="0"/>
                </a:moveTo>
                <a:lnTo>
                  <a:pt x="0" y="0"/>
                </a:lnTo>
                <a:lnTo>
                  <a:pt x="0" y="235634"/>
                </a:lnTo>
                <a:lnTo>
                  <a:pt x="2679928" y="235634"/>
                </a:lnTo>
                <a:lnTo>
                  <a:pt x="2686824" y="234948"/>
                </a:lnTo>
                <a:lnTo>
                  <a:pt x="2726092" y="221626"/>
                </a:lnTo>
                <a:lnTo>
                  <a:pt x="2757271" y="194296"/>
                </a:lnTo>
                <a:lnTo>
                  <a:pt x="2775610" y="157110"/>
                </a:lnTo>
                <a:lnTo>
                  <a:pt x="2779013" y="136549"/>
                </a:lnTo>
                <a:lnTo>
                  <a:pt x="2779013" y="99071"/>
                </a:lnTo>
                <a:lnTo>
                  <a:pt x="2768269" y="59015"/>
                </a:lnTo>
                <a:lnTo>
                  <a:pt x="2743022" y="26122"/>
                </a:lnTo>
                <a:lnTo>
                  <a:pt x="2707119" y="5396"/>
                </a:lnTo>
                <a:lnTo>
                  <a:pt x="2679928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446648" y="9564538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10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30792" y="9903282"/>
            <a:ext cx="3890645" cy="236220"/>
          </a:xfrm>
          <a:custGeom>
            <a:avLst/>
            <a:gdLst/>
            <a:ahLst/>
            <a:cxnLst/>
            <a:rect l="l" t="t" r="r" b="b"/>
            <a:pathLst>
              <a:path w="3890645" h="236220">
                <a:moveTo>
                  <a:pt x="3791572" y="0"/>
                </a:moveTo>
                <a:lnTo>
                  <a:pt x="0" y="0"/>
                </a:lnTo>
                <a:lnTo>
                  <a:pt x="0" y="235635"/>
                </a:lnTo>
                <a:lnTo>
                  <a:pt x="3791534" y="235635"/>
                </a:lnTo>
                <a:lnTo>
                  <a:pt x="3798430" y="234949"/>
                </a:lnTo>
                <a:lnTo>
                  <a:pt x="3837698" y="221627"/>
                </a:lnTo>
                <a:lnTo>
                  <a:pt x="3868864" y="194297"/>
                </a:lnTo>
                <a:lnTo>
                  <a:pt x="3887215" y="157111"/>
                </a:lnTo>
                <a:lnTo>
                  <a:pt x="3890606" y="136563"/>
                </a:lnTo>
                <a:lnTo>
                  <a:pt x="3890606" y="99072"/>
                </a:lnTo>
                <a:lnTo>
                  <a:pt x="3879875" y="59016"/>
                </a:lnTo>
                <a:lnTo>
                  <a:pt x="3854627" y="26123"/>
                </a:lnTo>
                <a:lnTo>
                  <a:pt x="3818724" y="5397"/>
                </a:lnTo>
                <a:lnTo>
                  <a:pt x="3791572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630792" y="10183800"/>
            <a:ext cx="3890645" cy="236220"/>
          </a:xfrm>
          <a:custGeom>
            <a:avLst/>
            <a:gdLst/>
            <a:ahLst/>
            <a:cxnLst/>
            <a:rect l="l" t="t" r="r" b="b"/>
            <a:pathLst>
              <a:path w="3890645" h="236220">
                <a:moveTo>
                  <a:pt x="3791534" y="0"/>
                </a:moveTo>
                <a:lnTo>
                  <a:pt x="0" y="0"/>
                </a:lnTo>
                <a:lnTo>
                  <a:pt x="0" y="235634"/>
                </a:lnTo>
                <a:lnTo>
                  <a:pt x="3791534" y="235634"/>
                </a:lnTo>
                <a:lnTo>
                  <a:pt x="3798430" y="234948"/>
                </a:lnTo>
                <a:lnTo>
                  <a:pt x="3837698" y="221626"/>
                </a:lnTo>
                <a:lnTo>
                  <a:pt x="3868864" y="194296"/>
                </a:lnTo>
                <a:lnTo>
                  <a:pt x="3887215" y="157110"/>
                </a:lnTo>
                <a:lnTo>
                  <a:pt x="3890606" y="136561"/>
                </a:lnTo>
                <a:lnTo>
                  <a:pt x="3890606" y="99071"/>
                </a:lnTo>
                <a:lnTo>
                  <a:pt x="3879875" y="59015"/>
                </a:lnTo>
                <a:lnTo>
                  <a:pt x="3854627" y="26135"/>
                </a:lnTo>
                <a:lnTo>
                  <a:pt x="3818724" y="5396"/>
                </a:lnTo>
                <a:lnTo>
                  <a:pt x="379153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6558356" y="9845094"/>
            <a:ext cx="270510" cy="596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45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14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245"/>
              </a:lnSpc>
            </a:pPr>
            <a:r>
              <a:rPr dirty="0" sz="1900" spc="-25">
                <a:latin typeface="Calibri"/>
                <a:cs typeface="Calibri"/>
              </a:rPr>
              <a:t>14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30792" y="10464318"/>
            <a:ext cx="5836285" cy="236220"/>
          </a:xfrm>
          <a:custGeom>
            <a:avLst/>
            <a:gdLst/>
            <a:ahLst/>
            <a:cxnLst/>
            <a:rect l="l" t="t" r="r" b="b"/>
            <a:pathLst>
              <a:path w="5836284" h="236220">
                <a:moveTo>
                  <a:pt x="5736843" y="0"/>
                </a:moveTo>
                <a:lnTo>
                  <a:pt x="0" y="0"/>
                </a:lnTo>
                <a:lnTo>
                  <a:pt x="0" y="235634"/>
                </a:lnTo>
                <a:lnTo>
                  <a:pt x="5736843" y="235634"/>
                </a:lnTo>
                <a:lnTo>
                  <a:pt x="5743739" y="234948"/>
                </a:lnTo>
                <a:lnTo>
                  <a:pt x="5783008" y="221626"/>
                </a:lnTo>
                <a:lnTo>
                  <a:pt x="5814174" y="194296"/>
                </a:lnTo>
                <a:lnTo>
                  <a:pt x="5832512" y="157110"/>
                </a:lnTo>
                <a:lnTo>
                  <a:pt x="5835916" y="136549"/>
                </a:lnTo>
                <a:lnTo>
                  <a:pt x="5835916" y="99071"/>
                </a:lnTo>
                <a:lnTo>
                  <a:pt x="5825184" y="59015"/>
                </a:lnTo>
                <a:lnTo>
                  <a:pt x="5799937" y="26135"/>
                </a:lnTo>
                <a:lnTo>
                  <a:pt x="5764021" y="5396"/>
                </a:lnTo>
                <a:lnTo>
                  <a:pt x="5736843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8503539" y="10406219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21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30792" y="10744836"/>
            <a:ext cx="5002530" cy="236220"/>
          </a:xfrm>
          <a:custGeom>
            <a:avLst/>
            <a:gdLst/>
            <a:ahLst/>
            <a:cxnLst/>
            <a:rect l="l" t="t" r="r" b="b"/>
            <a:pathLst>
              <a:path w="5002530" h="236220">
                <a:moveTo>
                  <a:pt x="4903139" y="0"/>
                </a:moveTo>
                <a:lnTo>
                  <a:pt x="0" y="0"/>
                </a:lnTo>
                <a:lnTo>
                  <a:pt x="0" y="235634"/>
                </a:lnTo>
                <a:lnTo>
                  <a:pt x="4903139" y="235634"/>
                </a:lnTo>
                <a:lnTo>
                  <a:pt x="4910035" y="234948"/>
                </a:lnTo>
                <a:lnTo>
                  <a:pt x="4949291" y="221626"/>
                </a:lnTo>
                <a:lnTo>
                  <a:pt x="4980469" y="194296"/>
                </a:lnTo>
                <a:lnTo>
                  <a:pt x="4998821" y="157110"/>
                </a:lnTo>
                <a:lnTo>
                  <a:pt x="5002212" y="136561"/>
                </a:lnTo>
                <a:lnTo>
                  <a:pt x="5002212" y="99071"/>
                </a:lnTo>
                <a:lnTo>
                  <a:pt x="4991480" y="59015"/>
                </a:lnTo>
                <a:lnTo>
                  <a:pt x="4966233" y="26122"/>
                </a:lnTo>
                <a:lnTo>
                  <a:pt x="4930317" y="5396"/>
                </a:lnTo>
                <a:lnTo>
                  <a:pt x="490313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7669860" y="10686787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18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630792" y="11025354"/>
            <a:ext cx="3890645" cy="236220"/>
          </a:xfrm>
          <a:custGeom>
            <a:avLst/>
            <a:gdLst/>
            <a:ahLst/>
            <a:cxnLst/>
            <a:rect l="l" t="t" r="r" b="b"/>
            <a:pathLst>
              <a:path w="3890645" h="236220">
                <a:moveTo>
                  <a:pt x="3791534" y="0"/>
                </a:moveTo>
                <a:lnTo>
                  <a:pt x="0" y="0"/>
                </a:lnTo>
                <a:lnTo>
                  <a:pt x="0" y="235634"/>
                </a:lnTo>
                <a:lnTo>
                  <a:pt x="3791534" y="235634"/>
                </a:lnTo>
                <a:lnTo>
                  <a:pt x="3798430" y="234948"/>
                </a:lnTo>
                <a:lnTo>
                  <a:pt x="3837698" y="221626"/>
                </a:lnTo>
                <a:lnTo>
                  <a:pt x="3868864" y="194296"/>
                </a:lnTo>
                <a:lnTo>
                  <a:pt x="3887215" y="157110"/>
                </a:lnTo>
                <a:lnTo>
                  <a:pt x="3890606" y="136561"/>
                </a:lnTo>
                <a:lnTo>
                  <a:pt x="3890606" y="99071"/>
                </a:lnTo>
                <a:lnTo>
                  <a:pt x="3879875" y="59028"/>
                </a:lnTo>
                <a:lnTo>
                  <a:pt x="3854627" y="26135"/>
                </a:lnTo>
                <a:lnTo>
                  <a:pt x="3818724" y="5408"/>
                </a:lnTo>
                <a:lnTo>
                  <a:pt x="3791534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6558356" y="10967126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14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30792" y="11305870"/>
            <a:ext cx="5836285" cy="236220"/>
          </a:xfrm>
          <a:custGeom>
            <a:avLst/>
            <a:gdLst/>
            <a:ahLst/>
            <a:cxnLst/>
            <a:rect l="l" t="t" r="r" b="b"/>
            <a:pathLst>
              <a:path w="5836284" h="236220">
                <a:moveTo>
                  <a:pt x="5736869" y="0"/>
                </a:moveTo>
                <a:lnTo>
                  <a:pt x="0" y="0"/>
                </a:lnTo>
                <a:lnTo>
                  <a:pt x="0" y="235631"/>
                </a:lnTo>
                <a:lnTo>
                  <a:pt x="5736843" y="235631"/>
                </a:lnTo>
                <a:lnTo>
                  <a:pt x="5743739" y="234952"/>
                </a:lnTo>
                <a:lnTo>
                  <a:pt x="5783008" y="221627"/>
                </a:lnTo>
                <a:lnTo>
                  <a:pt x="5814174" y="194297"/>
                </a:lnTo>
                <a:lnTo>
                  <a:pt x="5832512" y="157111"/>
                </a:lnTo>
                <a:lnTo>
                  <a:pt x="5835916" y="136563"/>
                </a:lnTo>
                <a:lnTo>
                  <a:pt x="5835916" y="99072"/>
                </a:lnTo>
                <a:lnTo>
                  <a:pt x="5825184" y="59016"/>
                </a:lnTo>
                <a:lnTo>
                  <a:pt x="5799937" y="26136"/>
                </a:lnTo>
                <a:lnTo>
                  <a:pt x="5764021" y="5410"/>
                </a:lnTo>
                <a:lnTo>
                  <a:pt x="5736869" y="0"/>
                </a:lnTo>
                <a:close/>
              </a:path>
            </a:pathLst>
          </a:custGeom>
          <a:solidFill>
            <a:srgbClr val="4272B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8503539" y="11247690"/>
            <a:ext cx="270510" cy="315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25">
                <a:latin typeface="Calibri"/>
                <a:cs typeface="Calibri"/>
              </a:rPr>
              <a:t>21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578314" y="4853952"/>
            <a:ext cx="0" cy="6687820"/>
          </a:xfrm>
          <a:custGeom>
            <a:avLst/>
            <a:gdLst/>
            <a:ahLst/>
            <a:cxnLst/>
            <a:rect l="l" t="t" r="r" b="b"/>
            <a:pathLst>
              <a:path w="0" h="6687820">
                <a:moveTo>
                  <a:pt x="0" y="6687549"/>
                </a:moveTo>
                <a:lnTo>
                  <a:pt x="0" y="0"/>
                </a:lnTo>
              </a:path>
            </a:pathLst>
          </a:custGeom>
          <a:ln w="1348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292258" y="12040244"/>
            <a:ext cx="3100705" cy="525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Del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23-09-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736F70"/>
                </a:solidFill>
                <a:latin typeface="Arial"/>
                <a:cs typeface="Arial"/>
              </a:rPr>
              <a:t>al</a:t>
            </a:r>
            <a:r>
              <a:rPr dirty="0" sz="1800" spc="15" b="1">
                <a:solidFill>
                  <a:srgbClr val="736F70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736F70"/>
                </a:solidFill>
                <a:latin typeface="Arial"/>
                <a:cs typeface="Arial"/>
              </a:rPr>
              <a:t>30-09-</a:t>
            </a:r>
            <a:r>
              <a:rPr dirty="0" sz="1800" spc="-20" b="1">
                <a:solidFill>
                  <a:srgbClr val="736F70"/>
                </a:solidFill>
                <a:latin typeface="Arial"/>
                <a:cs typeface="Arial"/>
              </a:rPr>
              <a:t>2026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4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  <p:sp>
        <p:nvSpPr>
          <p:cNvPr id="66" name="object 6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3500">
              <a:lnSpc>
                <a:spcPts val="2090"/>
              </a:lnSpc>
            </a:pPr>
            <a:r>
              <a:rPr dirty="0" spc="-25"/>
              <a:t>4</a:t>
            </a:r>
            <a:r>
              <a:rPr dirty="0" spc="-25"/>
              <a:t>/4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809391"/>
            <a:ext cx="6722109" cy="993775"/>
          </a:xfrm>
          <a:custGeom>
            <a:avLst/>
            <a:gdLst/>
            <a:ahLst/>
            <a:cxnLst/>
            <a:rect l="l" t="t" r="r" b="b"/>
            <a:pathLst>
              <a:path w="6722109" h="993775">
                <a:moveTo>
                  <a:pt x="6467106" y="0"/>
                </a:moveTo>
                <a:lnTo>
                  <a:pt x="0" y="0"/>
                </a:lnTo>
                <a:lnTo>
                  <a:pt x="0" y="993635"/>
                </a:lnTo>
                <a:lnTo>
                  <a:pt x="6467106" y="993635"/>
                </a:lnTo>
                <a:lnTo>
                  <a:pt x="6499043" y="989764"/>
                </a:lnTo>
                <a:lnTo>
                  <a:pt x="6559129" y="960194"/>
                </a:lnTo>
                <a:lnTo>
                  <a:pt x="6612573" y="904623"/>
                </a:lnTo>
                <a:lnTo>
                  <a:pt x="6636207" y="868250"/>
                </a:lnTo>
                <a:lnTo>
                  <a:pt x="6657464" y="826775"/>
                </a:lnTo>
                <a:lnTo>
                  <a:pt x="6676106" y="780660"/>
                </a:lnTo>
                <a:lnTo>
                  <a:pt x="6691893" y="730374"/>
                </a:lnTo>
                <a:lnTo>
                  <a:pt x="6704588" y="676380"/>
                </a:lnTo>
                <a:lnTo>
                  <a:pt x="6713951" y="619144"/>
                </a:lnTo>
                <a:lnTo>
                  <a:pt x="6719744" y="559133"/>
                </a:lnTo>
                <a:lnTo>
                  <a:pt x="6721728" y="496811"/>
                </a:lnTo>
                <a:lnTo>
                  <a:pt x="6719744" y="434491"/>
                </a:lnTo>
                <a:lnTo>
                  <a:pt x="6713951" y="374482"/>
                </a:lnTo>
                <a:lnTo>
                  <a:pt x="6704588" y="317249"/>
                </a:lnTo>
                <a:lnTo>
                  <a:pt x="6691893" y="263256"/>
                </a:lnTo>
                <a:lnTo>
                  <a:pt x="6676106" y="212971"/>
                </a:lnTo>
                <a:lnTo>
                  <a:pt x="6657464" y="166858"/>
                </a:lnTo>
                <a:lnTo>
                  <a:pt x="6636207" y="125383"/>
                </a:lnTo>
                <a:lnTo>
                  <a:pt x="6612573" y="89011"/>
                </a:lnTo>
                <a:lnTo>
                  <a:pt x="6586801" y="58208"/>
                </a:lnTo>
                <a:lnTo>
                  <a:pt x="6529797" y="15172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40045" y="1679897"/>
            <a:ext cx="6870700" cy="303657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3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64465">
              <a:lnSpc>
                <a:spcPts val="3195"/>
              </a:lnSpc>
              <a:spcBef>
                <a:spcPts val="1025"/>
              </a:spcBef>
              <a:tabLst>
                <a:tab pos="6479540" algn="l"/>
                <a:tab pos="6857365" algn="l"/>
              </a:tabLst>
            </a:pP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¿USTED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CONFÍA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PRESIDENTE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TRUMP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90">
                <a:solidFill>
                  <a:srgbClr val="FFFFFF"/>
                </a:solidFill>
                <a:latin typeface="Tahoma"/>
                <a:cs typeface="Tahoma"/>
              </a:rPr>
              <a:t>QUIERE</a:t>
            </a:r>
            <a:r>
              <a:rPr dirty="0" sz="270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  <a:p>
            <a:pPr algn="ctr" marR="779145">
              <a:lnSpc>
                <a:spcPts val="3195"/>
              </a:lnSpc>
            </a:pP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LO</a:t>
            </a:r>
            <a:r>
              <a:rPr dirty="0" sz="2700" spc="-3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30">
                <a:solidFill>
                  <a:srgbClr val="FFFFFF"/>
                </a:solidFill>
                <a:latin typeface="Tahoma"/>
                <a:cs typeface="Tahoma"/>
              </a:rPr>
              <a:t>MEJOR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PUEBLO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VENEZOLANO?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007682" y="3926280"/>
            <a:ext cx="3279775" cy="643255"/>
          </a:xfrm>
          <a:custGeom>
            <a:avLst/>
            <a:gdLst/>
            <a:ahLst/>
            <a:cxnLst/>
            <a:rect l="l" t="t" r="r" b="b"/>
            <a:pathLst>
              <a:path w="3279775" h="643254">
                <a:moveTo>
                  <a:pt x="3279305" y="363410"/>
                </a:moveTo>
                <a:lnTo>
                  <a:pt x="2955785" y="363410"/>
                </a:lnTo>
                <a:lnTo>
                  <a:pt x="2944634" y="363410"/>
                </a:lnTo>
                <a:lnTo>
                  <a:pt x="2404275" y="363410"/>
                </a:lnTo>
                <a:lnTo>
                  <a:pt x="2404275" y="358838"/>
                </a:lnTo>
                <a:lnTo>
                  <a:pt x="2400376" y="358838"/>
                </a:lnTo>
                <a:lnTo>
                  <a:pt x="2383332" y="289267"/>
                </a:lnTo>
                <a:lnTo>
                  <a:pt x="2357297" y="183108"/>
                </a:lnTo>
                <a:lnTo>
                  <a:pt x="2317394" y="432054"/>
                </a:lnTo>
                <a:lnTo>
                  <a:pt x="2283955" y="160756"/>
                </a:lnTo>
                <a:lnTo>
                  <a:pt x="2264130" y="0"/>
                </a:lnTo>
                <a:lnTo>
                  <a:pt x="2188108" y="537730"/>
                </a:lnTo>
                <a:lnTo>
                  <a:pt x="2153615" y="337121"/>
                </a:lnTo>
                <a:lnTo>
                  <a:pt x="2096274" y="337121"/>
                </a:lnTo>
                <a:lnTo>
                  <a:pt x="2085213" y="302907"/>
                </a:lnTo>
                <a:lnTo>
                  <a:pt x="2057908" y="218452"/>
                </a:lnTo>
                <a:lnTo>
                  <a:pt x="2030082" y="362483"/>
                </a:lnTo>
                <a:lnTo>
                  <a:pt x="1996782" y="362483"/>
                </a:lnTo>
                <a:lnTo>
                  <a:pt x="1975231" y="312178"/>
                </a:lnTo>
                <a:lnTo>
                  <a:pt x="1945830" y="243598"/>
                </a:lnTo>
                <a:lnTo>
                  <a:pt x="1925180" y="337121"/>
                </a:lnTo>
                <a:lnTo>
                  <a:pt x="1895805" y="337121"/>
                </a:lnTo>
                <a:lnTo>
                  <a:pt x="1884921" y="363410"/>
                </a:lnTo>
                <a:lnTo>
                  <a:pt x="1498765" y="363410"/>
                </a:lnTo>
                <a:lnTo>
                  <a:pt x="1479105" y="363410"/>
                </a:lnTo>
                <a:lnTo>
                  <a:pt x="924725" y="363410"/>
                </a:lnTo>
                <a:lnTo>
                  <a:pt x="924725" y="358838"/>
                </a:lnTo>
                <a:lnTo>
                  <a:pt x="921258" y="358838"/>
                </a:lnTo>
                <a:lnTo>
                  <a:pt x="904214" y="289267"/>
                </a:lnTo>
                <a:lnTo>
                  <a:pt x="878192" y="183108"/>
                </a:lnTo>
                <a:lnTo>
                  <a:pt x="838276" y="432054"/>
                </a:lnTo>
                <a:lnTo>
                  <a:pt x="804837" y="160756"/>
                </a:lnTo>
                <a:lnTo>
                  <a:pt x="785012" y="0"/>
                </a:lnTo>
                <a:lnTo>
                  <a:pt x="708990" y="537730"/>
                </a:lnTo>
                <a:lnTo>
                  <a:pt x="674484" y="337121"/>
                </a:lnTo>
                <a:lnTo>
                  <a:pt x="617156" y="337121"/>
                </a:lnTo>
                <a:lnTo>
                  <a:pt x="606094" y="302907"/>
                </a:lnTo>
                <a:lnTo>
                  <a:pt x="578789" y="218452"/>
                </a:lnTo>
                <a:lnTo>
                  <a:pt x="550964" y="362483"/>
                </a:lnTo>
                <a:lnTo>
                  <a:pt x="517664" y="362483"/>
                </a:lnTo>
                <a:lnTo>
                  <a:pt x="496112" y="312178"/>
                </a:lnTo>
                <a:lnTo>
                  <a:pt x="466725" y="243598"/>
                </a:lnTo>
                <a:lnTo>
                  <a:pt x="446062" y="337121"/>
                </a:lnTo>
                <a:lnTo>
                  <a:pt x="416699" y="337121"/>
                </a:lnTo>
                <a:lnTo>
                  <a:pt x="405803" y="363410"/>
                </a:lnTo>
                <a:lnTo>
                  <a:pt x="0" y="363410"/>
                </a:lnTo>
                <a:lnTo>
                  <a:pt x="0" y="384479"/>
                </a:lnTo>
                <a:lnTo>
                  <a:pt x="419925" y="384479"/>
                </a:lnTo>
                <a:lnTo>
                  <a:pt x="430822" y="358203"/>
                </a:lnTo>
                <a:lnTo>
                  <a:pt x="462991" y="358203"/>
                </a:lnTo>
                <a:lnTo>
                  <a:pt x="473189" y="312178"/>
                </a:lnTo>
                <a:lnTo>
                  <a:pt x="503745" y="383565"/>
                </a:lnTo>
                <a:lnTo>
                  <a:pt x="568325" y="383565"/>
                </a:lnTo>
                <a:lnTo>
                  <a:pt x="572401" y="362483"/>
                </a:lnTo>
                <a:lnTo>
                  <a:pt x="583920" y="302907"/>
                </a:lnTo>
                <a:lnTo>
                  <a:pt x="601764" y="358203"/>
                </a:lnTo>
                <a:lnTo>
                  <a:pt x="656780" y="358203"/>
                </a:lnTo>
                <a:lnTo>
                  <a:pt x="705700" y="642937"/>
                </a:lnTo>
                <a:lnTo>
                  <a:pt x="715416" y="642937"/>
                </a:lnTo>
                <a:lnTo>
                  <a:pt x="730300" y="537730"/>
                </a:lnTo>
                <a:lnTo>
                  <a:pt x="783615" y="160756"/>
                </a:lnTo>
                <a:lnTo>
                  <a:pt x="835456" y="582129"/>
                </a:lnTo>
                <a:lnTo>
                  <a:pt x="859599" y="432054"/>
                </a:lnTo>
                <a:lnTo>
                  <a:pt x="882548" y="289267"/>
                </a:lnTo>
                <a:lnTo>
                  <a:pt x="900633" y="363410"/>
                </a:lnTo>
                <a:lnTo>
                  <a:pt x="900633" y="384479"/>
                </a:lnTo>
                <a:lnTo>
                  <a:pt x="1479105" y="384479"/>
                </a:lnTo>
                <a:lnTo>
                  <a:pt x="1498765" y="384479"/>
                </a:lnTo>
                <a:lnTo>
                  <a:pt x="1899043" y="384479"/>
                </a:lnTo>
                <a:lnTo>
                  <a:pt x="1909927" y="358203"/>
                </a:lnTo>
                <a:lnTo>
                  <a:pt x="1942109" y="358203"/>
                </a:lnTo>
                <a:lnTo>
                  <a:pt x="1952294" y="312178"/>
                </a:lnTo>
                <a:lnTo>
                  <a:pt x="1982863" y="383565"/>
                </a:lnTo>
                <a:lnTo>
                  <a:pt x="2047443" y="383565"/>
                </a:lnTo>
                <a:lnTo>
                  <a:pt x="2051519" y="362483"/>
                </a:lnTo>
                <a:lnTo>
                  <a:pt x="2063038" y="302907"/>
                </a:lnTo>
                <a:lnTo>
                  <a:pt x="2080882" y="358203"/>
                </a:lnTo>
                <a:lnTo>
                  <a:pt x="2135898" y="358203"/>
                </a:lnTo>
                <a:lnTo>
                  <a:pt x="2184819" y="642937"/>
                </a:lnTo>
                <a:lnTo>
                  <a:pt x="2194534" y="642937"/>
                </a:lnTo>
                <a:lnTo>
                  <a:pt x="2209419" y="537730"/>
                </a:lnTo>
                <a:lnTo>
                  <a:pt x="2262721" y="160756"/>
                </a:lnTo>
                <a:lnTo>
                  <a:pt x="2314587" y="582129"/>
                </a:lnTo>
                <a:lnTo>
                  <a:pt x="2338717" y="432054"/>
                </a:lnTo>
                <a:lnTo>
                  <a:pt x="2361654" y="289267"/>
                </a:lnTo>
                <a:lnTo>
                  <a:pt x="2379751" y="363410"/>
                </a:lnTo>
                <a:lnTo>
                  <a:pt x="2377109" y="363410"/>
                </a:lnTo>
                <a:lnTo>
                  <a:pt x="2377109" y="384479"/>
                </a:lnTo>
                <a:lnTo>
                  <a:pt x="2944634" y="384479"/>
                </a:lnTo>
                <a:lnTo>
                  <a:pt x="2955785" y="384479"/>
                </a:lnTo>
                <a:lnTo>
                  <a:pt x="3279305" y="384479"/>
                </a:lnTo>
                <a:lnTo>
                  <a:pt x="3279305" y="363410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0205" y="5041849"/>
            <a:ext cx="252506" cy="25251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34906" y="5015542"/>
            <a:ext cx="290830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135">
                <a:latin typeface="Arial"/>
                <a:cs typeface="Arial"/>
              </a:rPr>
              <a:t>SI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0205" y="5449278"/>
            <a:ext cx="252506" cy="25251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0205" y="5858523"/>
            <a:ext cx="252506" cy="25251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34906" y="5272810"/>
            <a:ext cx="1390650" cy="904875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1850" spc="135">
                <a:latin typeface="Arial"/>
                <a:cs typeface="Arial"/>
              </a:rPr>
              <a:t>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171879" y="9585426"/>
            <a:ext cx="1789430" cy="390525"/>
          </a:xfrm>
          <a:custGeom>
            <a:avLst/>
            <a:gdLst/>
            <a:ahLst/>
            <a:cxnLst/>
            <a:rect l="l" t="t" r="r" b="b"/>
            <a:pathLst>
              <a:path w="1789430" h="390525">
                <a:moveTo>
                  <a:pt x="1788883" y="0"/>
                </a:moveTo>
                <a:lnTo>
                  <a:pt x="1788883" y="0"/>
                </a:lnTo>
                <a:lnTo>
                  <a:pt x="0" y="0"/>
                </a:lnTo>
                <a:lnTo>
                  <a:pt x="0" y="385762"/>
                </a:lnTo>
                <a:lnTo>
                  <a:pt x="594461" y="385762"/>
                </a:lnTo>
                <a:lnTo>
                  <a:pt x="594461" y="390525"/>
                </a:lnTo>
                <a:lnTo>
                  <a:pt x="599224" y="390525"/>
                </a:lnTo>
                <a:lnTo>
                  <a:pt x="599224" y="385762"/>
                </a:lnTo>
                <a:lnTo>
                  <a:pt x="1205077" y="385762"/>
                </a:lnTo>
                <a:lnTo>
                  <a:pt x="1205077" y="390525"/>
                </a:lnTo>
                <a:lnTo>
                  <a:pt x="1209840" y="390525"/>
                </a:lnTo>
                <a:lnTo>
                  <a:pt x="1209840" y="385762"/>
                </a:lnTo>
                <a:lnTo>
                  <a:pt x="1788883" y="385762"/>
                </a:lnTo>
                <a:lnTo>
                  <a:pt x="1788883" y="0"/>
                </a:lnTo>
                <a:close/>
              </a:path>
            </a:pathLst>
          </a:custGeom>
          <a:solidFill>
            <a:srgbClr val="383A3C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34962" y="9594951"/>
          <a:ext cx="2702560" cy="13309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39469"/>
                <a:gridCol w="594360"/>
                <a:gridCol w="610235"/>
                <a:gridCol w="581025"/>
              </a:tblGrid>
              <a:tr h="375920">
                <a:tc gridSpan="2">
                  <a:txBody>
                    <a:bodyPr/>
                    <a:lstStyle/>
                    <a:p>
                      <a:pPr marL="93091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35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Jul-</a:t>
                      </a:r>
                      <a:r>
                        <a:rPr dirty="0" sz="135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B="0" marT="52069">
                    <a:lnR w="9525">
                      <a:solidFill>
                        <a:srgbClr val="D7D8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dirty="0" sz="135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Ago-</a:t>
                      </a:r>
                      <a:r>
                        <a:rPr dirty="0" sz="135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B="0" marT="59055">
                    <a:lnL w="9525">
                      <a:solidFill>
                        <a:srgbClr val="D7D8D9"/>
                      </a:solidFill>
                      <a:prstDash val="solid"/>
                    </a:lnL>
                    <a:lnR w="9525">
                      <a:solidFill>
                        <a:srgbClr val="D7D8D9"/>
                      </a:solidFill>
                      <a:prstDash val="solid"/>
                    </a:lnR>
                    <a:solidFill>
                      <a:srgbClr val="383A3C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35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Sep-</a:t>
                      </a:r>
                      <a:r>
                        <a:rPr dirty="0" sz="135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B="0" marT="52069">
                    <a:lnL w="9525">
                      <a:solidFill>
                        <a:srgbClr val="D7D8D9"/>
                      </a:solidFill>
                      <a:prstDash val="solid"/>
                    </a:lnL>
                    <a:solidFill>
                      <a:srgbClr val="383A3C"/>
                    </a:solidFill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21.5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9.7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6.9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20.8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69.2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82.7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57.7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21.1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10.4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1174268" y="9594951"/>
            <a:ext cx="1784350" cy="379095"/>
          </a:xfrm>
          <a:custGeom>
            <a:avLst/>
            <a:gdLst/>
            <a:ahLst/>
            <a:cxnLst/>
            <a:rect l="l" t="t" r="r" b="b"/>
            <a:pathLst>
              <a:path w="1784350" h="379095">
                <a:moveTo>
                  <a:pt x="0" y="0"/>
                </a:moveTo>
                <a:lnTo>
                  <a:pt x="0" y="378612"/>
                </a:lnTo>
              </a:path>
              <a:path w="1784350" h="379095">
                <a:moveTo>
                  <a:pt x="1784120" y="0"/>
                </a:moveTo>
                <a:lnTo>
                  <a:pt x="1784120" y="378612"/>
                </a:lnTo>
              </a:path>
            </a:pathLst>
          </a:custGeom>
          <a:ln w="14287">
            <a:solidFill>
              <a:srgbClr val="383A3C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0" y="8950197"/>
            <a:ext cx="10287000" cy="3813810"/>
            <a:chOff x="0" y="8950197"/>
            <a:chExt cx="10287000" cy="38138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1064443"/>
              <a:ext cx="10287000" cy="1063625"/>
            </a:xfrm>
            <a:custGeom>
              <a:avLst/>
              <a:gdLst/>
              <a:ahLst/>
              <a:cxnLst/>
              <a:rect l="l" t="t" r="r" b="b"/>
              <a:pathLst>
                <a:path w="10287000" h="1063625">
                  <a:moveTo>
                    <a:pt x="10286543" y="0"/>
                  </a:moveTo>
                  <a:lnTo>
                    <a:pt x="0" y="0"/>
                  </a:lnTo>
                  <a:lnTo>
                    <a:pt x="0" y="1063371"/>
                  </a:lnTo>
                  <a:lnTo>
                    <a:pt x="314286" y="1063371"/>
                  </a:lnTo>
                  <a:lnTo>
                    <a:pt x="10058502" y="1063383"/>
                  </a:lnTo>
                  <a:lnTo>
                    <a:pt x="10286543" y="1063371"/>
                  </a:lnTo>
                  <a:lnTo>
                    <a:pt x="10286543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88250" y="8950197"/>
              <a:ext cx="2484069" cy="2114550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48495" y="5507799"/>
            <a:ext cx="4589907" cy="458990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248400" y="7046976"/>
            <a:ext cx="1121663" cy="438912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271323" y="7017404"/>
            <a:ext cx="1030605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solidFill>
                  <a:srgbClr val="FFFFFF"/>
                </a:solidFill>
                <a:latin typeface="Tahoma"/>
                <a:cs typeface="Tahoma"/>
              </a:rPr>
              <a:t>10.4%</a:t>
            </a:r>
            <a:endParaRPr sz="2650">
              <a:latin typeface="Tahoma"/>
              <a:cs typeface="Tahoma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066032" y="7668768"/>
            <a:ext cx="2148839" cy="86867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42888" y="7882128"/>
            <a:ext cx="929639" cy="438911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125366" y="7636611"/>
            <a:ext cx="3105150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5250">
                <a:solidFill>
                  <a:srgbClr val="B9141A"/>
                </a:solidFill>
                <a:latin typeface="Tahoma"/>
                <a:cs typeface="Tahoma"/>
              </a:rPr>
              <a:t>82.7%</a:t>
            </a:r>
            <a:r>
              <a:rPr dirty="0" sz="5250" spc="459">
                <a:solidFill>
                  <a:srgbClr val="B9141A"/>
                </a:solidFill>
                <a:latin typeface="Tahoma"/>
                <a:cs typeface="Tahoma"/>
              </a:rPr>
              <a:t> </a:t>
            </a:r>
            <a:r>
              <a:rPr dirty="0" baseline="17819" sz="3975" spc="-30">
                <a:solidFill>
                  <a:srgbClr val="FFFFFF"/>
                </a:solidFill>
                <a:latin typeface="Tahoma"/>
                <a:cs typeface="Tahoma"/>
              </a:rPr>
              <a:t>6.9%</a:t>
            </a:r>
            <a:endParaRPr baseline="17819" sz="3975">
              <a:latin typeface="Tahoma"/>
              <a:cs typeface="Tahoma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407408" y="6833616"/>
            <a:ext cx="1575815" cy="1118615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4490935" y="6823166"/>
            <a:ext cx="135445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565">
                <a:solidFill>
                  <a:srgbClr val="B9141A"/>
                </a:solidFill>
                <a:latin typeface="Tahoma"/>
                <a:cs typeface="Tahoma"/>
              </a:rPr>
              <a:t>NO</a:t>
            </a:r>
            <a:endParaRPr sz="67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426" y="10621877"/>
            <a:ext cx="9692640" cy="1390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6995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ts val="1650"/>
              </a:lnSpc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Aprobación</a:t>
            </a:r>
            <a:r>
              <a:rPr dirty="0" sz="1500" spc="3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presidente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Trump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Venezuela,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cae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mínimo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6.9%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septiembre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2026;</a:t>
            </a:r>
            <a:r>
              <a:rPr dirty="0" sz="1500" spc="37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Trump</a:t>
            </a:r>
            <a:r>
              <a:rPr dirty="0" sz="1500" spc="3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despierta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desconfianza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82.7%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venezolanos.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pérdida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capital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político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Venezuela,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responde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brecha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500" spc="1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las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expectativas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proyectadas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después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3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enero,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falta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resultados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concretos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definitivos,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supongan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salida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queda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régimen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chavista.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9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0045" y="1679897"/>
            <a:ext cx="5334635" cy="209232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15"/>
              </a:spcBef>
            </a:pPr>
            <a:r>
              <a:rPr dirty="0" sz="2200" spc="120">
                <a:latin typeface="Arial"/>
                <a:cs typeface="Arial"/>
              </a:rPr>
              <a:t>LINEA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65">
                <a:latin typeface="Arial"/>
                <a:cs typeface="Arial"/>
              </a:rPr>
              <a:t>DE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80">
                <a:latin typeface="Arial"/>
                <a:cs typeface="Arial"/>
              </a:rPr>
              <a:t>TIEMPO</a:t>
            </a:r>
            <a:r>
              <a:rPr dirty="0" sz="2200" spc="-110">
                <a:latin typeface="Arial"/>
                <a:cs typeface="Arial"/>
              </a:rPr>
              <a:t> </a:t>
            </a:r>
            <a:r>
              <a:rPr dirty="0" sz="2200" spc="130">
                <a:latin typeface="Arial"/>
                <a:cs typeface="Arial"/>
              </a:rPr>
              <a:t>2026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3949560"/>
            <a:ext cx="6722109" cy="993775"/>
          </a:xfrm>
          <a:custGeom>
            <a:avLst/>
            <a:gdLst/>
            <a:ahLst/>
            <a:cxnLst/>
            <a:rect l="l" t="t" r="r" b="b"/>
            <a:pathLst>
              <a:path w="6722109" h="993775">
                <a:moveTo>
                  <a:pt x="6467106" y="0"/>
                </a:moveTo>
                <a:lnTo>
                  <a:pt x="0" y="0"/>
                </a:lnTo>
                <a:lnTo>
                  <a:pt x="0" y="993635"/>
                </a:lnTo>
                <a:lnTo>
                  <a:pt x="6467106" y="993635"/>
                </a:lnTo>
                <a:lnTo>
                  <a:pt x="6499043" y="989764"/>
                </a:lnTo>
                <a:lnTo>
                  <a:pt x="6559129" y="960192"/>
                </a:lnTo>
                <a:lnTo>
                  <a:pt x="6612573" y="904619"/>
                </a:lnTo>
                <a:lnTo>
                  <a:pt x="6636207" y="868246"/>
                </a:lnTo>
                <a:lnTo>
                  <a:pt x="6657464" y="826769"/>
                </a:lnTo>
                <a:lnTo>
                  <a:pt x="6676106" y="780655"/>
                </a:lnTo>
                <a:lnTo>
                  <a:pt x="6691893" y="730368"/>
                </a:lnTo>
                <a:lnTo>
                  <a:pt x="6704588" y="676375"/>
                </a:lnTo>
                <a:lnTo>
                  <a:pt x="6713951" y="619140"/>
                </a:lnTo>
                <a:lnTo>
                  <a:pt x="6719744" y="559130"/>
                </a:lnTo>
                <a:lnTo>
                  <a:pt x="6721728" y="496811"/>
                </a:lnTo>
                <a:lnTo>
                  <a:pt x="6719744" y="434491"/>
                </a:lnTo>
                <a:lnTo>
                  <a:pt x="6713951" y="374482"/>
                </a:lnTo>
                <a:lnTo>
                  <a:pt x="6704588" y="317249"/>
                </a:lnTo>
                <a:lnTo>
                  <a:pt x="6691893" y="263256"/>
                </a:lnTo>
                <a:lnTo>
                  <a:pt x="6676106" y="212971"/>
                </a:lnTo>
                <a:lnTo>
                  <a:pt x="6657464" y="166858"/>
                </a:lnTo>
                <a:lnTo>
                  <a:pt x="6636207" y="125383"/>
                </a:lnTo>
                <a:lnTo>
                  <a:pt x="6612573" y="89011"/>
                </a:lnTo>
                <a:lnTo>
                  <a:pt x="6586801" y="58208"/>
                </a:lnTo>
                <a:lnTo>
                  <a:pt x="6529797" y="15172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92264" y="4019283"/>
            <a:ext cx="5205730" cy="836930"/>
          </a:xfrm>
          <a:prstGeom prst="rect">
            <a:avLst/>
          </a:prstGeom>
        </p:spPr>
        <p:txBody>
          <a:bodyPr wrap="square" lIns="0" tIns="35560" rIns="0" bIns="0" rtlCol="0" vert="horz">
            <a:spAutoFit/>
          </a:bodyPr>
          <a:lstStyle/>
          <a:p>
            <a:pPr marL="335915" marR="5080" indent="-323850">
              <a:lnSpc>
                <a:spcPts val="3150"/>
              </a:lnSpc>
              <a:spcBef>
                <a:spcPts val="280"/>
              </a:spcBef>
            </a:pPr>
            <a:r>
              <a:rPr dirty="0" sz="2700" spc="-605">
                <a:solidFill>
                  <a:srgbClr val="FFFFFF"/>
                </a:solidFill>
                <a:latin typeface="Tahoma"/>
                <a:cs typeface="Tahoma"/>
              </a:rPr>
              <a:t>HISTÓRICO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0">
                <a:solidFill>
                  <a:srgbClr val="FFFFFF"/>
                </a:solidFill>
                <a:latin typeface="Tahoma"/>
                <a:cs typeface="Tahoma"/>
              </a:rPr>
              <a:t>APROBACIÓN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0">
                <a:solidFill>
                  <a:srgbClr val="FFFFFF"/>
                </a:solidFill>
                <a:latin typeface="Tahoma"/>
                <a:cs typeface="Tahoma"/>
              </a:rPr>
              <a:t>DESAPROBACIÓN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5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625">
                <a:solidFill>
                  <a:srgbClr val="FFFFFF"/>
                </a:solidFill>
                <a:latin typeface="Tahoma"/>
                <a:cs typeface="Tahoma"/>
              </a:rPr>
              <a:t> DONALD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TRUMP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35">
                <a:solidFill>
                  <a:srgbClr val="FFFFFF"/>
                </a:solidFill>
                <a:latin typeface="Tahoma"/>
                <a:cs typeface="Tahoma"/>
              </a:rPr>
              <a:t>VENEZUELA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95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80">
                <a:solidFill>
                  <a:srgbClr val="FFFFFF"/>
                </a:solidFill>
                <a:latin typeface="Tahoma"/>
                <a:cs typeface="Tahoma"/>
              </a:rPr>
              <a:t>AÑO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30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07682" y="4076051"/>
            <a:ext cx="3279775" cy="643255"/>
          </a:xfrm>
          <a:custGeom>
            <a:avLst/>
            <a:gdLst/>
            <a:ahLst/>
            <a:cxnLst/>
            <a:rect l="l" t="t" r="r" b="b"/>
            <a:pathLst>
              <a:path w="3279775" h="643254">
                <a:moveTo>
                  <a:pt x="3279305" y="363397"/>
                </a:moveTo>
                <a:lnTo>
                  <a:pt x="2955785" y="363397"/>
                </a:lnTo>
                <a:lnTo>
                  <a:pt x="2944634" y="363397"/>
                </a:lnTo>
                <a:lnTo>
                  <a:pt x="2404275" y="363397"/>
                </a:lnTo>
                <a:lnTo>
                  <a:pt x="2404275" y="358825"/>
                </a:lnTo>
                <a:lnTo>
                  <a:pt x="2400376" y="358825"/>
                </a:lnTo>
                <a:lnTo>
                  <a:pt x="2383332" y="289267"/>
                </a:lnTo>
                <a:lnTo>
                  <a:pt x="2357297" y="183108"/>
                </a:lnTo>
                <a:lnTo>
                  <a:pt x="2317394" y="432041"/>
                </a:lnTo>
                <a:lnTo>
                  <a:pt x="2283955" y="160756"/>
                </a:lnTo>
                <a:lnTo>
                  <a:pt x="2264130" y="0"/>
                </a:lnTo>
                <a:lnTo>
                  <a:pt x="2188108" y="537718"/>
                </a:lnTo>
                <a:lnTo>
                  <a:pt x="2153615" y="337121"/>
                </a:lnTo>
                <a:lnTo>
                  <a:pt x="2096274" y="337121"/>
                </a:lnTo>
                <a:lnTo>
                  <a:pt x="2085213" y="302895"/>
                </a:lnTo>
                <a:lnTo>
                  <a:pt x="2057908" y="218440"/>
                </a:lnTo>
                <a:lnTo>
                  <a:pt x="2030082" y="362483"/>
                </a:lnTo>
                <a:lnTo>
                  <a:pt x="1996782" y="362483"/>
                </a:lnTo>
                <a:lnTo>
                  <a:pt x="1975231" y="312178"/>
                </a:lnTo>
                <a:lnTo>
                  <a:pt x="1945830" y="243598"/>
                </a:lnTo>
                <a:lnTo>
                  <a:pt x="1925180" y="337121"/>
                </a:lnTo>
                <a:lnTo>
                  <a:pt x="1895805" y="337121"/>
                </a:lnTo>
                <a:lnTo>
                  <a:pt x="1884921" y="363397"/>
                </a:lnTo>
                <a:lnTo>
                  <a:pt x="1498765" y="363397"/>
                </a:lnTo>
                <a:lnTo>
                  <a:pt x="1479105" y="363397"/>
                </a:lnTo>
                <a:lnTo>
                  <a:pt x="924725" y="363397"/>
                </a:lnTo>
                <a:lnTo>
                  <a:pt x="924725" y="358825"/>
                </a:lnTo>
                <a:lnTo>
                  <a:pt x="921258" y="358825"/>
                </a:lnTo>
                <a:lnTo>
                  <a:pt x="904214" y="289267"/>
                </a:lnTo>
                <a:lnTo>
                  <a:pt x="878192" y="183108"/>
                </a:lnTo>
                <a:lnTo>
                  <a:pt x="838276" y="432041"/>
                </a:lnTo>
                <a:lnTo>
                  <a:pt x="804837" y="160756"/>
                </a:lnTo>
                <a:lnTo>
                  <a:pt x="785012" y="0"/>
                </a:lnTo>
                <a:lnTo>
                  <a:pt x="708990" y="537718"/>
                </a:lnTo>
                <a:lnTo>
                  <a:pt x="674484" y="337121"/>
                </a:lnTo>
                <a:lnTo>
                  <a:pt x="617156" y="337121"/>
                </a:lnTo>
                <a:lnTo>
                  <a:pt x="606094" y="302895"/>
                </a:lnTo>
                <a:lnTo>
                  <a:pt x="578789" y="218440"/>
                </a:lnTo>
                <a:lnTo>
                  <a:pt x="550964" y="362483"/>
                </a:lnTo>
                <a:lnTo>
                  <a:pt x="517664" y="362483"/>
                </a:lnTo>
                <a:lnTo>
                  <a:pt x="496112" y="312178"/>
                </a:lnTo>
                <a:lnTo>
                  <a:pt x="466725" y="243598"/>
                </a:lnTo>
                <a:lnTo>
                  <a:pt x="446062" y="337121"/>
                </a:lnTo>
                <a:lnTo>
                  <a:pt x="416699" y="337121"/>
                </a:lnTo>
                <a:lnTo>
                  <a:pt x="405803" y="363397"/>
                </a:lnTo>
                <a:lnTo>
                  <a:pt x="0" y="363397"/>
                </a:lnTo>
                <a:lnTo>
                  <a:pt x="0" y="384479"/>
                </a:lnTo>
                <a:lnTo>
                  <a:pt x="419925" y="384479"/>
                </a:lnTo>
                <a:lnTo>
                  <a:pt x="430822" y="358203"/>
                </a:lnTo>
                <a:lnTo>
                  <a:pt x="462991" y="358203"/>
                </a:lnTo>
                <a:lnTo>
                  <a:pt x="473189" y="312178"/>
                </a:lnTo>
                <a:lnTo>
                  <a:pt x="503745" y="383565"/>
                </a:lnTo>
                <a:lnTo>
                  <a:pt x="568325" y="383565"/>
                </a:lnTo>
                <a:lnTo>
                  <a:pt x="572401" y="362483"/>
                </a:lnTo>
                <a:lnTo>
                  <a:pt x="583920" y="302895"/>
                </a:lnTo>
                <a:lnTo>
                  <a:pt x="601764" y="358203"/>
                </a:lnTo>
                <a:lnTo>
                  <a:pt x="656780" y="358203"/>
                </a:lnTo>
                <a:lnTo>
                  <a:pt x="705700" y="642937"/>
                </a:lnTo>
                <a:lnTo>
                  <a:pt x="715416" y="642937"/>
                </a:lnTo>
                <a:lnTo>
                  <a:pt x="730300" y="537718"/>
                </a:lnTo>
                <a:lnTo>
                  <a:pt x="783615" y="160756"/>
                </a:lnTo>
                <a:lnTo>
                  <a:pt x="835456" y="582129"/>
                </a:lnTo>
                <a:lnTo>
                  <a:pt x="859599" y="432041"/>
                </a:lnTo>
                <a:lnTo>
                  <a:pt x="882548" y="289267"/>
                </a:lnTo>
                <a:lnTo>
                  <a:pt x="900633" y="363397"/>
                </a:lnTo>
                <a:lnTo>
                  <a:pt x="900633" y="384479"/>
                </a:lnTo>
                <a:lnTo>
                  <a:pt x="1479105" y="384479"/>
                </a:lnTo>
                <a:lnTo>
                  <a:pt x="1498765" y="384479"/>
                </a:lnTo>
                <a:lnTo>
                  <a:pt x="1899043" y="384479"/>
                </a:lnTo>
                <a:lnTo>
                  <a:pt x="1909927" y="358203"/>
                </a:lnTo>
                <a:lnTo>
                  <a:pt x="1942109" y="358203"/>
                </a:lnTo>
                <a:lnTo>
                  <a:pt x="1952294" y="312178"/>
                </a:lnTo>
                <a:lnTo>
                  <a:pt x="1982863" y="383565"/>
                </a:lnTo>
                <a:lnTo>
                  <a:pt x="2047443" y="383565"/>
                </a:lnTo>
                <a:lnTo>
                  <a:pt x="2051519" y="362483"/>
                </a:lnTo>
                <a:lnTo>
                  <a:pt x="2063038" y="302895"/>
                </a:lnTo>
                <a:lnTo>
                  <a:pt x="2080882" y="358203"/>
                </a:lnTo>
                <a:lnTo>
                  <a:pt x="2135898" y="358203"/>
                </a:lnTo>
                <a:lnTo>
                  <a:pt x="2184819" y="642937"/>
                </a:lnTo>
                <a:lnTo>
                  <a:pt x="2194534" y="642937"/>
                </a:lnTo>
                <a:lnTo>
                  <a:pt x="2209419" y="537718"/>
                </a:lnTo>
                <a:lnTo>
                  <a:pt x="2262721" y="160756"/>
                </a:lnTo>
                <a:lnTo>
                  <a:pt x="2314587" y="582129"/>
                </a:lnTo>
                <a:lnTo>
                  <a:pt x="2338717" y="432041"/>
                </a:lnTo>
                <a:lnTo>
                  <a:pt x="2361654" y="289267"/>
                </a:lnTo>
                <a:lnTo>
                  <a:pt x="2379751" y="363397"/>
                </a:lnTo>
                <a:lnTo>
                  <a:pt x="2377109" y="363397"/>
                </a:lnTo>
                <a:lnTo>
                  <a:pt x="2377109" y="384479"/>
                </a:lnTo>
                <a:lnTo>
                  <a:pt x="2944634" y="384479"/>
                </a:lnTo>
                <a:lnTo>
                  <a:pt x="2955785" y="384479"/>
                </a:lnTo>
                <a:lnTo>
                  <a:pt x="3279305" y="384479"/>
                </a:lnTo>
                <a:lnTo>
                  <a:pt x="3279305" y="363397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707402" y="4019283"/>
            <a:ext cx="4038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0525" algn="l"/>
              </a:tabLst>
            </a:pP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0513" y="5225844"/>
            <a:ext cx="1248410" cy="6826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306705" marR="5080" indent="-294005">
              <a:lnSpc>
                <a:spcPts val="1689"/>
              </a:lnSpc>
              <a:spcBef>
                <a:spcPts val="245"/>
              </a:spcBef>
            </a:pPr>
            <a:r>
              <a:rPr dirty="0" sz="1500" spc="-20" b="1">
                <a:latin typeface="Calibri"/>
                <a:cs typeface="Calibri"/>
              </a:rPr>
              <a:t>Post-</a:t>
            </a:r>
            <a:r>
              <a:rPr dirty="0" sz="1500" spc="-10" b="1">
                <a:latin typeface="Calibri"/>
                <a:cs typeface="Calibri"/>
              </a:rPr>
              <a:t>Extracción Maduro </a:t>
            </a:r>
            <a:r>
              <a:rPr dirty="0" sz="1500" b="1">
                <a:latin typeface="Calibri"/>
                <a:cs typeface="Calibri"/>
              </a:rPr>
              <a:t>Enero</a:t>
            </a:r>
            <a:r>
              <a:rPr dirty="0" sz="1500" spc="-50" b="1">
                <a:latin typeface="Calibri"/>
                <a:cs typeface="Calibri"/>
              </a:rPr>
              <a:t> </a:t>
            </a:r>
            <a:r>
              <a:rPr dirty="0" sz="1500" spc="-60" b="1">
                <a:latin typeface="Calibri"/>
                <a:cs typeface="Calibri"/>
              </a:rPr>
              <a:t>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36043" y="5225844"/>
            <a:ext cx="678180" cy="6826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just" marL="12700" marR="5080" indent="11430">
              <a:lnSpc>
                <a:spcPts val="1689"/>
              </a:lnSpc>
              <a:spcBef>
                <a:spcPts val="245"/>
              </a:spcBef>
            </a:pPr>
            <a:r>
              <a:rPr dirty="0" sz="1500" spc="-10" b="1">
                <a:latin typeface="Calibri"/>
                <a:cs typeface="Calibri"/>
              </a:rPr>
              <a:t>Doblete Sísmico </a:t>
            </a:r>
            <a:r>
              <a:rPr dirty="0" sz="1500" b="1">
                <a:latin typeface="Calibri"/>
                <a:cs typeface="Calibri"/>
              </a:rPr>
              <a:t>Junio</a:t>
            </a:r>
            <a:r>
              <a:rPr dirty="0" sz="1500" spc="-20" b="1">
                <a:latin typeface="Calibri"/>
                <a:cs typeface="Calibri"/>
              </a:rPr>
              <a:t> </a:t>
            </a:r>
            <a:r>
              <a:rPr dirty="0" sz="1500" spc="-25" b="1">
                <a:latin typeface="Calibri"/>
                <a:cs typeface="Calibri"/>
              </a:rPr>
              <a:t>24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81672" y="5225844"/>
            <a:ext cx="676275" cy="6826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just" marL="36195" marR="5080" indent="-24130">
              <a:lnSpc>
                <a:spcPts val="1689"/>
              </a:lnSpc>
              <a:spcBef>
                <a:spcPts val="245"/>
              </a:spcBef>
            </a:pPr>
            <a:r>
              <a:rPr dirty="0" sz="1500" spc="-10" b="1">
                <a:latin typeface="Calibri"/>
                <a:cs typeface="Calibri"/>
              </a:rPr>
              <a:t>Anuncio Dialogo </a:t>
            </a:r>
            <a:r>
              <a:rPr dirty="0" sz="1500" b="1">
                <a:latin typeface="Calibri"/>
                <a:cs typeface="Calibri"/>
              </a:rPr>
              <a:t>Julio</a:t>
            </a:r>
            <a:r>
              <a:rPr dirty="0" sz="1500" spc="-20" b="1">
                <a:latin typeface="Calibri"/>
                <a:cs typeface="Calibri"/>
              </a:rPr>
              <a:t> </a:t>
            </a:r>
            <a:r>
              <a:rPr dirty="0" sz="1500" spc="-25" b="1">
                <a:latin typeface="Calibri"/>
                <a:cs typeface="Calibri"/>
              </a:rPr>
              <a:t>14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33957" y="5011531"/>
            <a:ext cx="814705" cy="89725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just" marL="12700" marR="5080" indent="46990">
              <a:lnSpc>
                <a:spcPts val="1689"/>
              </a:lnSpc>
              <a:spcBef>
                <a:spcPts val="245"/>
              </a:spcBef>
            </a:pPr>
            <a:r>
              <a:rPr dirty="0" sz="1500" spc="-10" b="1">
                <a:latin typeface="Calibri"/>
                <a:cs typeface="Calibri"/>
              </a:rPr>
              <a:t>Anuncio Acuerdo Petrolero </a:t>
            </a:r>
            <a:r>
              <a:rPr dirty="0" sz="1500" b="1">
                <a:latin typeface="Calibri"/>
                <a:cs typeface="Calibri"/>
              </a:rPr>
              <a:t>Agosto</a:t>
            </a:r>
            <a:r>
              <a:rPr dirty="0" sz="1500" spc="-75" b="1">
                <a:latin typeface="Calibri"/>
                <a:cs typeface="Calibri"/>
              </a:rPr>
              <a:t> </a:t>
            </a:r>
            <a:r>
              <a:rPr dirty="0" sz="1500" spc="-25" b="1">
                <a:latin typeface="Calibri"/>
                <a:cs typeface="Calibri"/>
              </a:rPr>
              <a:t>28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65388" y="5225844"/>
            <a:ext cx="958850" cy="68262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algn="ctr" marL="12065" marR="5080" indent="32384">
              <a:lnSpc>
                <a:spcPts val="1689"/>
              </a:lnSpc>
              <a:spcBef>
                <a:spcPts val="245"/>
              </a:spcBef>
            </a:pPr>
            <a:r>
              <a:rPr dirty="0" sz="1500" spc="-10" b="1">
                <a:latin typeface="Calibri"/>
                <a:cs typeface="Calibri"/>
              </a:rPr>
              <a:t>Reunión Trum/Delcy </a:t>
            </a:r>
            <a:r>
              <a:rPr dirty="0" sz="1500" b="1">
                <a:latin typeface="Calibri"/>
                <a:cs typeface="Calibri"/>
              </a:rPr>
              <a:t>Sept.</a:t>
            </a:r>
            <a:r>
              <a:rPr dirty="0" sz="1500" spc="-40" b="1">
                <a:latin typeface="Calibri"/>
                <a:cs typeface="Calibri"/>
              </a:rPr>
              <a:t> </a:t>
            </a:r>
            <a:r>
              <a:rPr dirty="0" sz="1500" spc="-25" b="1">
                <a:latin typeface="Calibri"/>
                <a:cs typeface="Calibri"/>
              </a:rPr>
              <a:t>23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692150" y="6073368"/>
            <a:ext cx="8891270" cy="0"/>
          </a:xfrm>
          <a:custGeom>
            <a:avLst/>
            <a:gdLst/>
            <a:ahLst/>
            <a:cxnLst/>
            <a:rect l="l" t="t" r="r" b="b"/>
            <a:pathLst>
              <a:path w="8891270" h="0">
                <a:moveTo>
                  <a:pt x="8890889" y="0"/>
                </a:moveTo>
                <a:lnTo>
                  <a:pt x="0" y="0"/>
                </a:lnTo>
              </a:path>
            </a:pathLst>
          </a:custGeom>
          <a:ln w="19050">
            <a:solidFill>
              <a:srgbClr val="383A3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8" name="object 5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383" y="6027649"/>
            <a:ext cx="91439" cy="9143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290716" y="6027649"/>
            <a:ext cx="91439" cy="91439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42594" y="6027649"/>
            <a:ext cx="91439" cy="91439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22245" y="6027649"/>
            <a:ext cx="91439" cy="91439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308146" y="6027649"/>
            <a:ext cx="91439" cy="91439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640571" y="6491059"/>
            <a:ext cx="855980" cy="3637279"/>
            <a:chOff x="640571" y="6491059"/>
            <a:chExt cx="855980" cy="3637279"/>
          </a:xfrm>
        </p:grpSpPr>
        <p:sp>
          <p:nvSpPr>
            <p:cNvPr id="33" name="object 33"/>
            <p:cNvSpPr/>
            <p:nvPr/>
          </p:nvSpPr>
          <p:spPr>
            <a:xfrm>
              <a:off x="640571" y="10073732"/>
              <a:ext cx="855980" cy="54610"/>
            </a:xfrm>
            <a:custGeom>
              <a:avLst/>
              <a:gdLst/>
              <a:ahLst/>
              <a:cxnLst/>
              <a:rect l="l" t="t" r="r" b="b"/>
              <a:pathLst>
                <a:path w="855980" h="54609">
                  <a:moveTo>
                    <a:pt x="855755" y="0"/>
                  </a:moveTo>
                  <a:lnTo>
                    <a:pt x="0" y="0"/>
                  </a:lnTo>
                  <a:lnTo>
                    <a:pt x="0" y="54555"/>
                  </a:lnTo>
                  <a:lnTo>
                    <a:pt x="855761" y="54555"/>
                  </a:lnTo>
                  <a:lnTo>
                    <a:pt x="855755" y="0"/>
                  </a:lnTo>
                  <a:close/>
                </a:path>
              </a:pathLst>
            </a:custGeom>
            <a:solidFill>
              <a:srgbClr val="7D7F8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40571" y="6720205"/>
              <a:ext cx="855980" cy="3354070"/>
            </a:xfrm>
            <a:custGeom>
              <a:avLst/>
              <a:gdLst/>
              <a:ahLst/>
              <a:cxnLst/>
              <a:rect l="l" t="t" r="r" b="b"/>
              <a:pathLst>
                <a:path w="855980" h="3354070">
                  <a:moveTo>
                    <a:pt x="855755" y="0"/>
                  </a:moveTo>
                  <a:lnTo>
                    <a:pt x="0" y="0"/>
                  </a:lnTo>
                  <a:lnTo>
                    <a:pt x="0" y="3353523"/>
                  </a:lnTo>
                  <a:lnTo>
                    <a:pt x="855755" y="3353523"/>
                  </a:lnTo>
                  <a:lnTo>
                    <a:pt x="855755" y="0"/>
                  </a:lnTo>
                  <a:close/>
                </a:path>
              </a:pathLst>
            </a:custGeom>
            <a:solidFill>
              <a:srgbClr val="2EB2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40571" y="6491059"/>
              <a:ext cx="855980" cy="229235"/>
            </a:xfrm>
            <a:custGeom>
              <a:avLst/>
              <a:gdLst/>
              <a:ahLst/>
              <a:cxnLst/>
              <a:rect l="l" t="t" r="r" b="b"/>
              <a:pathLst>
                <a:path w="855980" h="229234">
                  <a:moveTo>
                    <a:pt x="735829" y="0"/>
                  </a:moveTo>
                  <a:lnTo>
                    <a:pt x="119934" y="0"/>
                  </a:lnTo>
                  <a:lnTo>
                    <a:pt x="111591" y="825"/>
                  </a:lnTo>
                  <a:lnTo>
                    <a:pt x="71456" y="13004"/>
                  </a:lnTo>
                  <a:lnTo>
                    <a:pt x="31635" y="43560"/>
                  </a:lnTo>
                  <a:lnTo>
                    <a:pt x="6548" y="87033"/>
                  </a:lnTo>
                  <a:lnTo>
                    <a:pt x="0" y="119938"/>
                  </a:lnTo>
                  <a:lnTo>
                    <a:pt x="0" y="229146"/>
                  </a:lnTo>
                  <a:lnTo>
                    <a:pt x="855761" y="229146"/>
                  </a:lnTo>
                  <a:lnTo>
                    <a:pt x="855761" y="119938"/>
                  </a:lnTo>
                  <a:lnTo>
                    <a:pt x="842763" y="71462"/>
                  </a:lnTo>
                  <a:lnTo>
                    <a:pt x="812206" y="31635"/>
                  </a:lnTo>
                  <a:lnTo>
                    <a:pt x="768734" y="6553"/>
                  </a:lnTo>
                  <a:lnTo>
                    <a:pt x="735829" y="0"/>
                  </a:lnTo>
                  <a:close/>
                </a:path>
              </a:pathLst>
            </a:custGeom>
            <a:solidFill>
              <a:srgbClr val="B9141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884262" y="6472598"/>
            <a:ext cx="288925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FFFFFF"/>
                </a:solidFill>
                <a:latin typeface="Tahoma"/>
                <a:cs typeface="Tahoma"/>
              </a:rPr>
              <a:t>6.3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659331" y="6491059"/>
            <a:ext cx="855980" cy="276860"/>
          </a:xfrm>
          <a:custGeom>
            <a:avLst/>
            <a:gdLst/>
            <a:ahLst/>
            <a:cxnLst/>
            <a:rect l="l" t="t" r="r" b="b"/>
            <a:pathLst>
              <a:path w="855980" h="276859">
                <a:moveTo>
                  <a:pt x="735825" y="0"/>
                </a:moveTo>
                <a:lnTo>
                  <a:pt x="119938" y="0"/>
                </a:lnTo>
                <a:lnTo>
                  <a:pt x="111594" y="825"/>
                </a:lnTo>
                <a:lnTo>
                  <a:pt x="71450" y="13004"/>
                </a:lnTo>
                <a:lnTo>
                  <a:pt x="31635" y="43560"/>
                </a:lnTo>
                <a:lnTo>
                  <a:pt x="6540" y="87033"/>
                </a:lnTo>
                <a:lnTo>
                  <a:pt x="0" y="119938"/>
                </a:lnTo>
                <a:lnTo>
                  <a:pt x="0" y="276428"/>
                </a:lnTo>
                <a:lnTo>
                  <a:pt x="855761" y="276428"/>
                </a:lnTo>
                <a:lnTo>
                  <a:pt x="855761" y="119938"/>
                </a:lnTo>
                <a:lnTo>
                  <a:pt x="842771" y="71462"/>
                </a:lnTo>
                <a:lnTo>
                  <a:pt x="812203" y="31635"/>
                </a:lnTo>
                <a:lnTo>
                  <a:pt x="768730" y="6553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1948649" y="6498868"/>
            <a:ext cx="28067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5">
                <a:solidFill>
                  <a:srgbClr val="FFFFFF"/>
                </a:solidFill>
                <a:latin typeface="Tahoma"/>
                <a:cs typeface="Tahoma"/>
              </a:rPr>
              <a:t>7.6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678099" y="6491068"/>
            <a:ext cx="855980" cy="233045"/>
          </a:xfrm>
          <a:custGeom>
            <a:avLst/>
            <a:gdLst/>
            <a:ahLst/>
            <a:cxnLst/>
            <a:rect l="l" t="t" r="r" b="b"/>
            <a:pathLst>
              <a:path w="855979" h="233045">
                <a:moveTo>
                  <a:pt x="735825" y="0"/>
                </a:moveTo>
                <a:lnTo>
                  <a:pt x="119938" y="0"/>
                </a:lnTo>
                <a:lnTo>
                  <a:pt x="111582" y="816"/>
                </a:lnTo>
                <a:lnTo>
                  <a:pt x="71450" y="12995"/>
                </a:lnTo>
                <a:lnTo>
                  <a:pt x="31635" y="43552"/>
                </a:lnTo>
                <a:lnTo>
                  <a:pt x="6540" y="87024"/>
                </a:lnTo>
                <a:lnTo>
                  <a:pt x="0" y="119929"/>
                </a:lnTo>
                <a:lnTo>
                  <a:pt x="0" y="232782"/>
                </a:lnTo>
                <a:lnTo>
                  <a:pt x="855756" y="232782"/>
                </a:lnTo>
                <a:lnTo>
                  <a:pt x="855756" y="119929"/>
                </a:lnTo>
                <a:lnTo>
                  <a:pt x="842759" y="71454"/>
                </a:lnTo>
                <a:lnTo>
                  <a:pt x="812203" y="31626"/>
                </a:lnTo>
                <a:lnTo>
                  <a:pt x="768730" y="6544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2940557" y="6472598"/>
            <a:ext cx="29337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-25">
                <a:solidFill>
                  <a:srgbClr val="FFFFFF"/>
                </a:solidFill>
                <a:latin typeface="Tahoma"/>
                <a:cs typeface="Tahoma"/>
              </a:rPr>
              <a:t>6.4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696855" y="6491059"/>
            <a:ext cx="855980" cy="218440"/>
          </a:xfrm>
          <a:custGeom>
            <a:avLst/>
            <a:gdLst/>
            <a:ahLst/>
            <a:cxnLst/>
            <a:rect l="l" t="t" r="r" b="b"/>
            <a:pathLst>
              <a:path w="855979" h="218440">
                <a:moveTo>
                  <a:pt x="735825" y="0"/>
                </a:moveTo>
                <a:lnTo>
                  <a:pt x="119938" y="0"/>
                </a:lnTo>
                <a:lnTo>
                  <a:pt x="111594" y="825"/>
                </a:lnTo>
                <a:lnTo>
                  <a:pt x="71462" y="13004"/>
                </a:lnTo>
                <a:lnTo>
                  <a:pt x="31635" y="43560"/>
                </a:lnTo>
                <a:lnTo>
                  <a:pt x="6553" y="87033"/>
                </a:lnTo>
                <a:lnTo>
                  <a:pt x="0" y="119938"/>
                </a:lnTo>
                <a:lnTo>
                  <a:pt x="0" y="218236"/>
                </a:lnTo>
                <a:lnTo>
                  <a:pt x="855761" y="218236"/>
                </a:lnTo>
                <a:lnTo>
                  <a:pt x="855761" y="119938"/>
                </a:lnTo>
                <a:lnTo>
                  <a:pt x="842759" y="71462"/>
                </a:lnTo>
                <a:lnTo>
                  <a:pt x="812203" y="31635"/>
                </a:lnTo>
                <a:lnTo>
                  <a:pt x="768730" y="6553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715624" y="6491061"/>
            <a:ext cx="855980" cy="386080"/>
          </a:xfrm>
          <a:custGeom>
            <a:avLst/>
            <a:gdLst/>
            <a:ahLst/>
            <a:cxnLst/>
            <a:rect l="l" t="t" r="r" b="b"/>
            <a:pathLst>
              <a:path w="855979" h="386079">
                <a:moveTo>
                  <a:pt x="735825" y="0"/>
                </a:moveTo>
                <a:lnTo>
                  <a:pt x="119926" y="0"/>
                </a:lnTo>
                <a:lnTo>
                  <a:pt x="111582" y="822"/>
                </a:lnTo>
                <a:lnTo>
                  <a:pt x="71450" y="13002"/>
                </a:lnTo>
                <a:lnTo>
                  <a:pt x="31635" y="43558"/>
                </a:lnTo>
                <a:lnTo>
                  <a:pt x="6540" y="87030"/>
                </a:lnTo>
                <a:lnTo>
                  <a:pt x="0" y="119936"/>
                </a:lnTo>
                <a:lnTo>
                  <a:pt x="0" y="385544"/>
                </a:lnTo>
                <a:lnTo>
                  <a:pt x="855760" y="385544"/>
                </a:lnTo>
                <a:lnTo>
                  <a:pt x="855761" y="119936"/>
                </a:lnTo>
                <a:lnTo>
                  <a:pt x="842759" y="71460"/>
                </a:lnTo>
                <a:lnTo>
                  <a:pt x="812203" y="31633"/>
                </a:lnTo>
                <a:lnTo>
                  <a:pt x="768730" y="6550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753148" y="6491068"/>
            <a:ext cx="855980" cy="756920"/>
          </a:xfrm>
          <a:custGeom>
            <a:avLst/>
            <a:gdLst/>
            <a:ahLst/>
            <a:cxnLst/>
            <a:rect l="l" t="t" r="r" b="b"/>
            <a:pathLst>
              <a:path w="855979" h="756920">
                <a:moveTo>
                  <a:pt x="735812" y="0"/>
                </a:moveTo>
                <a:lnTo>
                  <a:pt x="119938" y="0"/>
                </a:lnTo>
                <a:lnTo>
                  <a:pt x="111582" y="816"/>
                </a:lnTo>
                <a:lnTo>
                  <a:pt x="71450" y="12995"/>
                </a:lnTo>
                <a:lnTo>
                  <a:pt x="31635" y="43552"/>
                </a:lnTo>
                <a:lnTo>
                  <a:pt x="6540" y="87024"/>
                </a:lnTo>
                <a:lnTo>
                  <a:pt x="0" y="119929"/>
                </a:lnTo>
                <a:lnTo>
                  <a:pt x="0" y="756542"/>
                </a:lnTo>
                <a:lnTo>
                  <a:pt x="855755" y="756542"/>
                </a:lnTo>
                <a:lnTo>
                  <a:pt x="855756" y="119929"/>
                </a:lnTo>
                <a:lnTo>
                  <a:pt x="842759" y="71454"/>
                </a:lnTo>
                <a:lnTo>
                  <a:pt x="812190" y="31626"/>
                </a:lnTo>
                <a:lnTo>
                  <a:pt x="768730" y="6544"/>
                </a:lnTo>
                <a:lnTo>
                  <a:pt x="735812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874528" y="8266479"/>
            <a:ext cx="38735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92.2</a:t>
            </a:r>
            <a:endParaRPr sz="1450">
              <a:latin typeface="Tahoma"/>
              <a:cs typeface="Tahoma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1659331" y="6767500"/>
          <a:ext cx="932180" cy="33604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3014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82.9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2EB259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1450" spc="-2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9.5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55244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678099" y="6723850"/>
          <a:ext cx="932180" cy="3404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2709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40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2330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74.5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2EB259"/>
                    </a:solidFill>
                  </a:tcPr>
                </a:tc>
              </a:tr>
              <a:tr h="694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r" marR="259715">
                        <a:lnSpc>
                          <a:spcPct val="100000"/>
                        </a:lnSpc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19.1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18415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3696855" y="6709295"/>
          <a:ext cx="932180" cy="34182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1712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0">
                        <a:lnSpc>
                          <a:spcPct val="100000"/>
                        </a:lnSpc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47.1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2EB259"/>
                    </a:solidFill>
                  </a:tcPr>
                </a:tc>
              </a:tr>
              <a:tr h="1705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3175">
                        <a:lnSpc>
                          <a:spcPct val="100000"/>
                        </a:lnSpc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46.9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sp>
        <p:nvSpPr>
          <p:cNvPr id="66" name="object 66"/>
          <p:cNvSpPr txBox="1"/>
          <p:nvPr/>
        </p:nvSpPr>
        <p:spPr>
          <a:xfrm>
            <a:off x="3979951" y="6472598"/>
            <a:ext cx="300990" cy="242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 spc="40">
                <a:solidFill>
                  <a:srgbClr val="FFFFFF"/>
                </a:solidFill>
                <a:latin typeface="Tahoma"/>
                <a:cs typeface="Tahoma"/>
              </a:rPr>
              <a:t>6.0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952923" y="6553427"/>
            <a:ext cx="38417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10.6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978484" y="6738911"/>
            <a:ext cx="40767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20.8</a:t>
            </a:r>
            <a:endParaRPr sz="1450">
              <a:latin typeface="Tahoma"/>
              <a:cs typeface="Tahoma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4715624" y="6876612"/>
          <a:ext cx="932180" cy="3250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11233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1450" spc="4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30.9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2EB259"/>
                    </a:solidFill>
                  </a:tcPr>
                </a:tc>
              </a:tr>
              <a:tr h="21272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58.5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6753148" y="7247611"/>
          <a:ext cx="932180" cy="2879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7816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21.5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61594">
                    <a:solidFill>
                      <a:srgbClr val="2EB259"/>
                    </a:solidFill>
                  </a:tcPr>
                </a:tc>
              </a:tr>
              <a:tr h="2098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5715">
                        <a:lnSpc>
                          <a:spcPct val="100000"/>
                        </a:lnSpc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57.7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0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sp>
        <p:nvSpPr>
          <p:cNvPr id="41" name="object 41"/>
          <p:cNvSpPr/>
          <p:nvPr/>
        </p:nvSpPr>
        <p:spPr>
          <a:xfrm>
            <a:off x="7771904" y="6491059"/>
            <a:ext cx="855980" cy="2517140"/>
          </a:xfrm>
          <a:custGeom>
            <a:avLst/>
            <a:gdLst/>
            <a:ahLst/>
            <a:cxnLst/>
            <a:rect l="l" t="t" r="r" b="b"/>
            <a:pathLst>
              <a:path w="855979" h="2517140">
                <a:moveTo>
                  <a:pt x="735825" y="0"/>
                </a:moveTo>
                <a:lnTo>
                  <a:pt x="119938" y="0"/>
                </a:lnTo>
                <a:lnTo>
                  <a:pt x="111594" y="825"/>
                </a:lnTo>
                <a:lnTo>
                  <a:pt x="71462" y="13004"/>
                </a:lnTo>
                <a:lnTo>
                  <a:pt x="31635" y="43560"/>
                </a:lnTo>
                <a:lnTo>
                  <a:pt x="6553" y="87033"/>
                </a:lnTo>
                <a:lnTo>
                  <a:pt x="0" y="119938"/>
                </a:lnTo>
                <a:lnTo>
                  <a:pt x="0" y="2516962"/>
                </a:lnTo>
                <a:lnTo>
                  <a:pt x="855763" y="2516962"/>
                </a:lnTo>
                <a:lnTo>
                  <a:pt x="855761" y="119938"/>
                </a:lnTo>
                <a:lnTo>
                  <a:pt x="842759" y="71462"/>
                </a:lnTo>
                <a:lnTo>
                  <a:pt x="812203" y="31635"/>
                </a:lnTo>
                <a:lnTo>
                  <a:pt x="768730" y="6553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790672" y="6491072"/>
            <a:ext cx="855980" cy="3007995"/>
          </a:xfrm>
          <a:custGeom>
            <a:avLst/>
            <a:gdLst/>
            <a:ahLst/>
            <a:cxnLst/>
            <a:rect l="l" t="t" r="r" b="b"/>
            <a:pathLst>
              <a:path w="855979" h="3007995">
                <a:moveTo>
                  <a:pt x="735825" y="0"/>
                </a:moveTo>
                <a:lnTo>
                  <a:pt x="119926" y="0"/>
                </a:lnTo>
                <a:lnTo>
                  <a:pt x="111582" y="812"/>
                </a:lnTo>
                <a:lnTo>
                  <a:pt x="71450" y="12992"/>
                </a:lnTo>
                <a:lnTo>
                  <a:pt x="31635" y="43548"/>
                </a:lnTo>
                <a:lnTo>
                  <a:pt x="6540" y="87020"/>
                </a:lnTo>
                <a:lnTo>
                  <a:pt x="0" y="119926"/>
                </a:lnTo>
                <a:lnTo>
                  <a:pt x="0" y="3007982"/>
                </a:lnTo>
                <a:lnTo>
                  <a:pt x="855753" y="3007982"/>
                </a:lnTo>
                <a:lnTo>
                  <a:pt x="855761" y="119926"/>
                </a:lnTo>
                <a:lnTo>
                  <a:pt x="842759" y="71450"/>
                </a:lnTo>
                <a:lnTo>
                  <a:pt x="812203" y="31622"/>
                </a:lnTo>
                <a:lnTo>
                  <a:pt x="768730" y="6540"/>
                </a:lnTo>
                <a:lnTo>
                  <a:pt x="7358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8004175" y="7595585"/>
            <a:ext cx="1409065" cy="51625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69.2</a:t>
            </a:r>
            <a:endParaRPr sz="1450">
              <a:latin typeface="Tahoma"/>
              <a:cs typeface="Tahoma"/>
            </a:endParaRPr>
          </a:p>
          <a:p>
            <a:pPr marL="1038225">
              <a:lnSpc>
                <a:spcPct val="100000"/>
              </a:lnSpc>
              <a:spcBef>
                <a:spcPts val="190"/>
              </a:spcBef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82.7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771903" y="9360840"/>
            <a:ext cx="855980" cy="767715"/>
          </a:xfrm>
          <a:prstGeom prst="rect">
            <a:avLst/>
          </a:prstGeom>
          <a:solidFill>
            <a:srgbClr val="7D7F80"/>
          </a:solidFill>
        </p:spPr>
        <p:txBody>
          <a:bodyPr wrap="square" lIns="0" tIns="546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</a:pPr>
            <a:endParaRPr sz="1450">
              <a:latin typeface="Times New Roman"/>
              <a:cs typeface="Times New Roman"/>
            </a:endParaRPr>
          </a:p>
          <a:p>
            <a:pPr marL="275590">
              <a:lnSpc>
                <a:spcPct val="100000"/>
              </a:lnSpc>
            </a:pPr>
            <a:r>
              <a:rPr dirty="0" sz="1450" spc="-20">
                <a:solidFill>
                  <a:srgbClr val="FFFFFF"/>
                </a:solidFill>
                <a:latin typeface="Tahoma"/>
                <a:cs typeface="Tahoma"/>
              </a:rPr>
              <a:t>21.1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771903" y="9008027"/>
            <a:ext cx="855980" cy="353060"/>
          </a:xfrm>
          <a:prstGeom prst="rect">
            <a:avLst/>
          </a:prstGeom>
          <a:solidFill>
            <a:srgbClr val="2EB259"/>
          </a:solidFill>
        </p:spPr>
        <p:txBody>
          <a:bodyPr wrap="square" lIns="0" tIns="59055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465"/>
              </a:spcBef>
            </a:pPr>
            <a:r>
              <a:rPr dirty="0" sz="1450" spc="-25">
                <a:solidFill>
                  <a:srgbClr val="FFFFFF"/>
                </a:solidFill>
                <a:latin typeface="Tahoma"/>
                <a:cs typeface="Tahoma"/>
              </a:rPr>
              <a:t>9.7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72135" y="9887200"/>
            <a:ext cx="305435" cy="2819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50" spc="-25">
                <a:solidFill>
                  <a:srgbClr val="FFFFFF"/>
                </a:solidFill>
                <a:latin typeface="Tahoma"/>
                <a:cs typeface="Tahoma"/>
              </a:rPr>
              <a:t>1.5</a:t>
            </a:r>
            <a:endParaRPr sz="1650">
              <a:latin typeface="Tahoma"/>
              <a:cs typeface="Tahoma"/>
            </a:endParaRPr>
          </a:p>
        </p:txBody>
      </p:sp>
      <p:graphicFrame>
        <p:nvGraphicFramePr>
          <p:cNvPr id="67" name="object 67"/>
          <p:cNvGraphicFramePr>
            <a:graphicFrameLocks noGrp="1"/>
          </p:cNvGraphicFramePr>
          <p:nvPr/>
        </p:nvGraphicFramePr>
        <p:xfrm>
          <a:off x="8790672" y="9499050"/>
          <a:ext cx="932180" cy="628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5980"/>
              </a:tblGrid>
              <a:tr h="250825">
                <a:tc>
                  <a:txBody>
                    <a:bodyPr/>
                    <a:lstStyle/>
                    <a:p>
                      <a:pPr algn="ctr" marR="38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400" spc="-66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dirty="0" sz="1450" spc="-13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dirty="0" sz="1400" spc="-28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.</a:t>
                      </a:r>
                      <a:r>
                        <a:rPr dirty="0" sz="1450" spc="-155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.</a:t>
                      </a:r>
                      <a:r>
                        <a:rPr dirty="0" sz="1400" spc="-65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9</a:t>
                      </a:r>
                      <a:r>
                        <a:rPr dirty="0" sz="145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9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10795">
                    <a:solidFill>
                      <a:srgbClr val="2EB259"/>
                    </a:solidFill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dirty="0" sz="1450" spc="-2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10.4</a:t>
                      </a:r>
                      <a:endParaRPr sz="1450">
                        <a:latin typeface="Tahoma"/>
                        <a:cs typeface="Tahoma"/>
                      </a:endParaRPr>
                    </a:p>
                  </a:txBody>
                  <a:tcPr marL="0" marR="0" marB="0" marT="71755">
                    <a:solidFill>
                      <a:srgbClr val="7D7F80"/>
                    </a:solidFill>
                  </a:tcPr>
                </a:tc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708371" y="10197375"/>
            <a:ext cx="71310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155">
                <a:latin typeface="Tahoma"/>
                <a:cs typeface="Tahoma"/>
              </a:rPr>
              <a:t>ENE-</a:t>
            </a:r>
            <a:r>
              <a:rPr dirty="0" sz="1450" spc="-25">
                <a:latin typeface="Tahoma"/>
                <a:cs typeface="Tahoma"/>
              </a:rPr>
              <a:t>26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736344" y="10197375"/>
            <a:ext cx="479044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0600" algn="l"/>
                <a:tab pos="2040889" algn="l"/>
                <a:tab pos="3024505" algn="l"/>
                <a:tab pos="4077335" algn="l"/>
              </a:tabLst>
            </a:pPr>
            <a:r>
              <a:rPr dirty="0" sz="1450" spc="160">
                <a:latin typeface="Tahoma"/>
                <a:cs typeface="Tahoma"/>
              </a:rPr>
              <a:t>FEB-</a:t>
            </a:r>
            <a:r>
              <a:rPr dirty="0" sz="1450" spc="-25">
                <a:latin typeface="Tahoma"/>
                <a:cs typeface="Tahoma"/>
              </a:rPr>
              <a:t>26</a:t>
            </a:r>
            <a:r>
              <a:rPr dirty="0" sz="1450">
                <a:latin typeface="Tahoma"/>
                <a:cs typeface="Tahoma"/>
              </a:rPr>
              <a:t>	</a:t>
            </a:r>
            <a:r>
              <a:rPr dirty="0" sz="1450" spc="200">
                <a:latin typeface="Tahoma"/>
                <a:cs typeface="Tahoma"/>
              </a:rPr>
              <a:t>MAR-</a:t>
            </a:r>
            <a:r>
              <a:rPr dirty="0" sz="1450" spc="-25">
                <a:latin typeface="Tahoma"/>
                <a:cs typeface="Tahoma"/>
              </a:rPr>
              <a:t>26</a:t>
            </a:r>
            <a:r>
              <a:rPr dirty="0" sz="1450">
                <a:latin typeface="Tahoma"/>
                <a:cs typeface="Tahoma"/>
              </a:rPr>
              <a:t>	</a:t>
            </a:r>
            <a:r>
              <a:rPr dirty="0" sz="1450" spc="165">
                <a:latin typeface="Tahoma"/>
                <a:cs typeface="Tahoma"/>
              </a:rPr>
              <a:t>ABR-</a:t>
            </a:r>
            <a:r>
              <a:rPr dirty="0" sz="1450" spc="-25">
                <a:latin typeface="Tahoma"/>
                <a:cs typeface="Tahoma"/>
              </a:rPr>
              <a:t>26</a:t>
            </a:r>
            <a:r>
              <a:rPr dirty="0" sz="1450">
                <a:latin typeface="Tahoma"/>
                <a:cs typeface="Tahoma"/>
              </a:rPr>
              <a:t>	</a:t>
            </a:r>
            <a:r>
              <a:rPr dirty="0" sz="1450" spc="229">
                <a:latin typeface="Tahoma"/>
                <a:cs typeface="Tahoma"/>
              </a:rPr>
              <a:t>MAY-</a:t>
            </a:r>
            <a:r>
              <a:rPr dirty="0" sz="1450" spc="-25">
                <a:latin typeface="Tahoma"/>
                <a:cs typeface="Tahoma"/>
              </a:rPr>
              <a:t>26</a:t>
            </a:r>
            <a:r>
              <a:rPr dirty="0" sz="1450">
                <a:latin typeface="Tahoma"/>
                <a:cs typeface="Tahoma"/>
              </a:rPr>
              <a:t>	</a:t>
            </a:r>
            <a:r>
              <a:rPr dirty="0" sz="1450" spc="195">
                <a:latin typeface="Tahoma"/>
                <a:cs typeface="Tahoma"/>
              </a:rPr>
              <a:t>JUN-</a:t>
            </a:r>
            <a:r>
              <a:rPr dirty="0" sz="1450" spc="-25">
                <a:latin typeface="Tahoma"/>
                <a:cs typeface="Tahoma"/>
              </a:rPr>
              <a:t>26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35635" y="10197375"/>
            <a:ext cx="694690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190">
                <a:latin typeface="Tahoma"/>
                <a:cs typeface="Tahoma"/>
              </a:rPr>
              <a:t>JUL-</a:t>
            </a:r>
            <a:r>
              <a:rPr dirty="0" sz="1450" spc="-25">
                <a:latin typeface="Tahoma"/>
                <a:cs typeface="Tahoma"/>
              </a:rPr>
              <a:t>26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16939" y="10197375"/>
            <a:ext cx="76898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195">
                <a:latin typeface="Tahoma"/>
                <a:cs typeface="Tahoma"/>
              </a:rPr>
              <a:t>AGO-</a:t>
            </a:r>
            <a:r>
              <a:rPr dirty="0" sz="1450" spc="-25">
                <a:latin typeface="Tahoma"/>
                <a:cs typeface="Tahoma"/>
              </a:rPr>
              <a:t>26</a:t>
            </a:r>
            <a:endParaRPr sz="14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70086" y="10197375"/>
            <a:ext cx="700405" cy="247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50" spc="170">
                <a:latin typeface="Tahoma"/>
                <a:cs typeface="Tahoma"/>
              </a:rPr>
              <a:t>SEP-</a:t>
            </a:r>
            <a:r>
              <a:rPr dirty="0" sz="1450" spc="-25">
                <a:latin typeface="Tahoma"/>
                <a:cs typeface="Tahoma"/>
              </a:rPr>
              <a:t>26</a:t>
            </a:r>
            <a:endParaRPr sz="1450">
              <a:latin typeface="Tahoma"/>
              <a:cs typeface="Tahoma"/>
            </a:endParaRPr>
          </a:p>
        </p:txBody>
      </p:sp>
      <p:pic>
        <p:nvPicPr>
          <p:cNvPr id="61" name="object 6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127237" y="10672318"/>
            <a:ext cx="252514" cy="252514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49343" y="10675163"/>
            <a:ext cx="252514" cy="252501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02044" y="10672318"/>
            <a:ext cx="252501" cy="25251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11064071"/>
            <a:ext cx="10287000" cy="1699895"/>
            <a:chOff x="0" y="11064071"/>
            <a:chExt cx="10287000" cy="1699895"/>
          </a:xfrm>
        </p:grpSpPr>
        <p:sp>
          <p:nvSpPr>
            <p:cNvPr id="4" name="object 4"/>
            <p:cNvSpPr/>
            <p:nvPr/>
          </p:nvSpPr>
          <p:spPr>
            <a:xfrm>
              <a:off x="0" y="11064071"/>
              <a:ext cx="10287000" cy="1063625"/>
            </a:xfrm>
            <a:custGeom>
              <a:avLst/>
              <a:gdLst/>
              <a:ahLst/>
              <a:cxnLst/>
              <a:rect l="l" t="t" r="r" b="b"/>
              <a:pathLst>
                <a:path w="10287000" h="1063625">
                  <a:moveTo>
                    <a:pt x="0" y="1063367"/>
                  </a:moveTo>
                  <a:lnTo>
                    <a:pt x="10286549" y="1063367"/>
                  </a:lnTo>
                  <a:lnTo>
                    <a:pt x="10286549" y="0"/>
                  </a:lnTo>
                  <a:lnTo>
                    <a:pt x="0" y="0"/>
                  </a:lnTo>
                  <a:lnTo>
                    <a:pt x="0" y="1063367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407238" y="10665224"/>
            <a:ext cx="9523730" cy="132778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algn="ctr" marR="163830">
              <a:lnSpc>
                <a:spcPct val="100000"/>
              </a:lnSpc>
              <a:spcBef>
                <a:spcPts val="120"/>
              </a:spcBef>
              <a:tabLst>
                <a:tab pos="1921510" algn="l"/>
                <a:tab pos="4274185" algn="l"/>
              </a:tabLst>
            </a:pPr>
            <a:r>
              <a:rPr dirty="0" sz="1450" spc="125">
                <a:latin typeface="Arial"/>
                <a:cs typeface="Arial"/>
              </a:rPr>
              <a:t>APROBACIÓN</a:t>
            </a:r>
            <a:r>
              <a:rPr dirty="0" sz="1450">
                <a:latin typeface="Arial"/>
                <a:cs typeface="Arial"/>
              </a:rPr>
              <a:t>	</a:t>
            </a:r>
            <a:r>
              <a:rPr dirty="0" baseline="1915" sz="2175" spc="157">
                <a:latin typeface="Arial"/>
                <a:cs typeface="Arial"/>
              </a:rPr>
              <a:t>DESAPROBACIÓN</a:t>
            </a:r>
            <a:r>
              <a:rPr dirty="0" baseline="1915" sz="2175">
                <a:latin typeface="Arial"/>
                <a:cs typeface="Arial"/>
              </a:rPr>
              <a:t>	</a:t>
            </a:r>
            <a:r>
              <a:rPr dirty="0" sz="1450" spc="125">
                <a:latin typeface="Arial"/>
                <a:cs typeface="Arial"/>
              </a:rPr>
              <a:t>NO</a:t>
            </a:r>
            <a:r>
              <a:rPr dirty="0" sz="1450" spc="85">
                <a:latin typeface="Arial"/>
                <a:cs typeface="Arial"/>
              </a:rPr>
              <a:t> </a:t>
            </a:r>
            <a:r>
              <a:rPr dirty="0" sz="1450" spc="110">
                <a:latin typeface="Arial"/>
                <a:cs typeface="Arial"/>
              </a:rPr>
              <a:t>SABE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1450">
              <a:latin typeface="Arial"/>
              <a:cs typeface="Arial"/>
            </a:endParaRPr>
          </a:p>
          <a:p>
            <a:pPr algn="just" marL="12700" marR="5080">
              <a:lnSpc>
                <a:spcPts val="1650"/>
              </a:lnSpc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valoración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favorable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presidente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Trump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sufrió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caída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-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85.3%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enero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septiembre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2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2026.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Pasados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9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meses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sin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hechos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avizoren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definitivo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régimen,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junto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retórica</a:t>
            </a:r>
            <a:r>
              <a:rPr dirty="0" sz="1500" spc="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complaciente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500" spc="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Delcy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Rodríguez,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más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agudo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deterioro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calidad</a:t>
            </a:r>
            <a:r>
              <a:rPr dirty="0" sz="1500" spc="1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vida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país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8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enfoque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marcadamente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transaccional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sobre</a:t>
            </a:r>
            <a:r>
              <a:rPr dirty="0" sz="1500" spc="1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industria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petrolera,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han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diluido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aprobación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presidente</a:t>
            </a:r>
            <a:r>
              <a:rPr dirty="0" sz="15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Trump,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solo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6.9%.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5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3809391"/>
            <a:ext cx="6722109" cy="993775"/>
          </a:xfrm>
          <a:custGeom>
            <a:avLst/>
            <a:gdLst/>
            <a:ahLst/>
            <a:cxnLst/>
            <a:rect l="l" t="t" r="r" b="b"/>
            <a:pathLst>
              <a:path w="6722109" h="993775">
                <a:moveTo>
                  <a:pt x="6467106" y="0"/>
                </a:moveTo>
                <a:lnTo>
                  <a:pt x="0" y="0"/>
                </a:lnTo>
                <a:lnTo>
                  <a:pt x="0" y="993635"/>
                </a:lnTo>
                <a:lnTo>
                  <a:pt x="6467106" y="993635"/>
                </a:lnTo>
                <a:lnTo>
                  <a:pt x="6499043" y="989764"/>
                </a:lnTo>
                <a:lnTo>
                  <a:pt x="6559129" y="960194"/>
                </a:lnTo>
                <a:lnTo>
                  <a:pt x="6612573" y="904623"/>
                </a:lnTo>
                <a:lnTo>
                  <a:pt x="6636207" y="868250"/>
                </a:lnTo>
                <a:lnTo>
                  <a:pt x="6657464" y="826775"/>
                </a:lnTo>
                <a:lnTo>
                  <a:pt x="6676106" y="780660"/>
                </a:lnTo>
                <a:lnTo>
                  <a:pt x="6691893" y="730374"/>
                </a:lnTo>
                <a:lnTo>
                  <a:pt x="6704588" y="676380"/>
                </a:lnTo>
                <a:lnTo>
                  <a:pt x="6713951" y="619144"/>
                </a:lnTo>
                <a:lnTo>
                  <a:pt x="6719744" y="559133"/>
                </a:lnTo>
                <a:lnTo>
                  <a:pt x="6721728" y="496811"/>
                </a:lnTo>
                <a:lnTo>
                  <a:pt x="6719744" y="434491"/>
                </a:lnTo>
                <a:lnTo>
                  <a:pt x="6713951" y="374482"/>
                </a:lnTo>
                <a:lnTo>
                  <a:pt x="6704588" y="317249"/>
                </a:lnTo>
                <a:lnTo>
                  <a:pt x="6691893" y="263256"/>
                </a:lnTo>
                <a:lnTo>
                  <a:pt x="6676106" y="212971"/>
                </a:lnTo>
                <a:lnTo>
                  <a:pt x="6657464" y="166858"/>
                </a:lnTo>
                <a:lnTo>
                  <a:pt x="6636207" y="125383"/>
                </a:lnTo>
                <a:lnTo>
                  <a:pt x="6612573" y="89011"/>
                </a:lnTo>
                <a:lnTo>
                  <a:pt x="6586801" y="58208"/>
                </a:lnTo>
                <a:lnTo>
                  <a:pt x="6529797" y="15172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007682" y="3926280"/>
            <a:ext cx="3279775" cy="643255"/>
          </a:xfrm>
          <a:custGeom>
            <a:avLst/>
            <a:gdLst/>
            <a:ahLst/>
            <a:cxnLst/>
            <a:rect l="l" t="t" r="r" b="b"/>
            <a:pathLst>
              <a:path w="3279775" h="643254">
                <a:moveTo>
                  <a:pt x="3279305" y="363410"/>
                </a:moveTo>
                <a:lnTo>
                  <a:pt x="2955785" y="363410"/>
                </a:lnTo>
                <a:lnTo>
                  <a:pt x="2944634" y="363410"/>
                </a:lnTo>
                <a:lnTo>
                  <a:pt x="2404275" y="363410"/>
                </a:lnTo>
                <a:lnTo>
                  <a:pt x="2404275" y="358838"/>
                </a:lnTo>
                <a:lnTo>
                  <a:pt x="2400376" y="358838"/>
                </a:lnTo>
                <a:lnTo>
                  <a:pt x="2383332" y="289267"/>
                </a:lnTo>
                <a:lnTo>
                  <a:pt x="2357297" y="183108"/>
                </a:lnTo>
                <a:lnTo>
                  <a:pt x="2317394" y="432054"/>
                </a:lnTo>
                <a:lnTo>
                  <a:pt x="2283955" y="160756"/>
                </a:lnTo>
                <a:lnTo>
                  <a:pt x="2264130" y="0"/>
                </a:lnTo>
                <a:lnTo>
                  <a:pt x="2188108" y="537730"/>
                </a:lnTo>
                <a:lnTo>
                  <a:pt x="2153615" y="337121"/>
                </a:lnTo>
                <a:lnTo>
                  <a:pt x="2096274" y="337121"/>
                </a:lnTo>
                <a:lnTo>
                  <a:pt x="2085213" y="302907"/>
                </a:lnTo>
                <a:lnTo>
                  <a:pt x="2057908" y="218452"/>
                </a:lnTo>
                <a:lnTo>
                  <a:pt x="2030082" y="362483"/>
                </a:lnTo>
                <a:lnTo>
                  <a:pt x="1996782" y="362483"/>
                </a:lnTo>
                <a:lnTo>
                  <a:pt x="1975231" y="312178"/>
                </a:lnTo>
                <a:lnTo>
                  <a:pt x="1945830" y="243598"/>
                </a:lnTo>
                <a:lnTo>
                  <a:pt x="1925180" y="337121"/>
                </a:lnTo>
                <a:lnTo>
                  <a:pt x="1895805" y="337121"/>
                </a:lnTo>
                <a:lnTo>
                  <a:pt x="1884921" y="363410"/>
                </a:lnTo>
                <a:lnTo>
                  <a:pt x="1498765" y="363410"/>
                </a:lnTo>
                <a:lnTo>
                  <a:pt x="1479105" y="363410"/>
                </a:lnTo>
                <a:lnTo>
                  <a:pt x="924725" y="363410"/>
                </a:lnTo>
                <a:lnTo>
                  <a:pt x="924725" y="358838"/>
                </a:lnTo>
                <a:lnTo>
                  <a:pt x="921258" y="358838"/>
                </a:lnTo>
                <a:lnTo>
                  <a:pt x="904214" y="289267"/>
                </a:lnTo>
                <a:lnTo>
                  <a:pt x="878192" y="183108"/>
                </a:lnTo>
                <a:lnTo>
                  <a:pt x="838276" y="432054"/>
                </a:lnTo>
                <a:lnTo>
                  <a:pt x="804837" y="160756"/>
                </a:lnTo>
                <a:lnTo>
                  <a:pt x="785012" y="0"/>
                </a:lnTo>
                <a:lnTo>
                  <a:pt x="708990" y="537730"/>
                </a:lnTo>
                <a:lnTo>
                  <a:pt x="674484" y="337121"/>
                </a:lnTo>
                <a:lnTo>
                  <a:pt x="617156" y="337121"/>
                </a:lnTo>
                <a:lnTo>
                  <a:pt x="606094" y="302907"/>
                </a:lnTo>
                <a:lnTo>
                  <a:pt x="578789" y="218452"/>
                </a:lnTo>
                <a:lnTo>
                  <a:pt x="550964" y="362483"/>
                </a:lnTo>
                <a:lnTo>
                  <a:pt x="517664" y="362483"/>
                </a:lnTo>
                <a:lnTo>
                  <a:pt x="496112" y="312178"/>
                </a:lnTo>
                <a:lnTo>
                  <a:pt x="466725" y="243598"/>
                </a:lnTo>
                <a:lnTo>
                  <a:pt x="446062" y="337121"/>
                </a:lnTo>
                <a:lnTo>
                  <a:pt x="416699" y="337121"/>
                </a:lnTo>
                <a:lnTo>
                  <a:pt x="405803" y="363410"/>
                </a:lnTo>
                <a:lnTo>
                  <a:pt x="0" y="363410"/>
                </a:lnTo>
                <a:lnTo>
                  <a:pt x="0" y="384479"/>
                </a:lnTo>
                <a:lnTo>
                  <a:pt x="419925" y="384479"/>
                </a:lnTo>
                <a:lnTo>
                  <a:pt x="430822" y="358203"/>
                </a:lnTo>
                <a:lnTo>
                  <a:pt x="462991" y="358203"/>
                </a:lnTo>
                <a:lnTo>
                  <a:pt x="473189" y="312178"/>
                </a:lnTo>
                <a:lnTo>
                  <a:pt x="503745" y="383565"/>
                </a:lnTo>
                <a:lnTo>
                  <a:pt x="568325" y="383565"/>
                </a:lnTo>
                <a:lnTo>
                  <a:pt x="572401" y="362483"/>
                </a:lnTo>
                <a:lnTo>
                  <a:pt x="583920" y="302907"/>
                </a:lnTo>
                <a:lnTo>
                  <a:pt x="601764" y="358203"/>
                </a:lnTo>
                <a:lnTo>
                  <a:pt x="656780" y="358203"/>
                </a:lnTo>
                <a:lnTo>
                  <a:pt x="705700" y="642937"/>
                </a:lnTo>
                <a:lnTo>
                  <a:pt x="715416" y="642937"/>
                </a:lnTo>
                <a:lnTo>
                  <a:pt x="730300" y="537730"/>
                </a:lnTo>
                <a:lnTo>
                  <a:pt x="783615" y="160756"/>
                </a:lnTo>
                <a:lnTo>
                  <a:pt x="835456" y="582129"/>
                </a:lnTo>
                <a:lnTo>
                  <a:pt x="859599" y="432054"/>
                </a:lnTo>
                <a:lnTo>
                  <a:pt x="882548" y="289267"/>
                </a:lnTo>
                <a:lnTo>
                  <a:pt x="900633" y="363410"/>
                </a:lnTo>
                <a:lnTo>
                  <a:pt x="900633" y="384479"/>
                </a:lnTo>
                <a:lnTo>
                  <a:pt x="1479105" y="384479"/>
                </a:lnTo>
                <a:lnTo>
                  <a:pt x="1498765" y="384479"/>
                </a:lnTo>
                <a:lnTo>
                  <a:pt x="1899043" y="384479"/>
                </a:lnTo>
                <a:lnTo>
                  <a:pt x="1909927" y="358203"/>
                </a:lnTo>
                <a:lnTo>
                  <a:pt x="1942109" y="358203"/>
                </a:lnTo>
                <a:lnTo>
                  <a:pt x="1952294" y="312178"/>
                </a:lnTo>
                <a:lnTo>
                  <a:pt x="1982863" y="383565"/>
                </a:lnTo>
                <a:lnTo>
                  <a:pt x="2047443" y="383565"/>
                </a:lnTo>
                <a:lnTo>
                  <a:pt x="2051519" y="362483"/>
                </a:lnTo>
                <a:lnTo>
                  <a:pt x="2063038" y="302907"/>
                </a:lnTo>
                <a:lnTo>
                  <a:pt x="2080882" y="358203"/>
                </a:lnTo>
                <a:lnTo>
                  <a:pt x="2135898" y="358203"/>
                </a:lnTo>
                <a:lnTo>
                  <a:pt x="2184819" y="642937"/>
                </a:lnTo>
                <a:lnTo>
                  <a:pt x="2194534" y="642937"/>
                </a:lnTo>
                <a:lnTo>
                  <a:pt x="2209419" y="537730"/>
                </a:lnTo>
                <a:lnTo>
                  <a:pt x="2262721" y="160756"/>
                </a:lnTo>
                <a:lnTo>
                  <a:pt x="2314587" y="582129"/>
                </a:lnTo>
                <a:lnTo>
                  <a:pt x="2338717" y="432054"/>
                </a:lnTo>
                <a:lnTo>
                  <a:pt x="2361654" y="289267"/>
                </a:lnTo>
                <a:lnTo>
                  <a:pt x="2379751" y="363410"/>
                </a:lnTo>
                <a:lnTo>
                  <a:pt x="2377109" y="363410"/>
                </a:lnTo>
                <a:lnTo>
                  <a:pt x="2377109" y="384479"/>
                </a:lnTo>
                <a:lnTo>
                  <a:pt x="2944634" y="384479"/>
                </a:lnTo>
                <a:lnTo>
                  <a:pt x="2955785" y="384479"/>
                </a:lnTo>
                <a:lnTo>
                  <a:pt x="3279305" y="384479"/>
                </a:lnTo>
                <a:lnTo>
                  <a:pt x="3279305" y="363410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32795" y="1679897"/>
            <a:ext cx="6978015" cy="303657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6068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35687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19380">
              <a:lnSpc>
                <a:spcPct val="100000"/>
              </a:lnSpc>
              <a:spcBef>
                <a:spcPts val="223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2700">
              <a:lnSpc>
                <a:spcPts val="3195"/>
              </a:lnSpc>
              <a:spcBef>
                <a:spcPts val="1025"/>
              </a:spcBef>
              <a:tabLst>
                <a:tab pos="6964680" algn="l"/>
              </a:tabLst>
            </a:pP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¿USTED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APOYA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RECIENTE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ACUERDO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PETROLERO,</a:t>
            </a:r>
            <a:r>
              <a:rPr dirty="0" sz="2700" spc="-1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FIRMADO</a:t>
            </a:r>
            <a:r>
              <a:rPr dirty="0" sz="2700" spc="108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  <a:p>
            <a:pPr marL="341630">
              <a:lnSpc>
                <a:spcPts val="3195"/>
              </a:lnSpc>
            </a:pP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PASADO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05">
                <a:solidFill>
                  <a:srgbClr val="FFFFFF"/>
                </a:solidFill>
                <a:latin typeface="Tahoma"/>
                <a:cs typeface="Tahoma"/>
              </a:rPr>
              <a:t>28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80">
                <a:solidFill>
                  <a:srgbClr val="FFFFFF"/>
                </a:solidFill>
                <a:latin typeface="Tahoma"/>
                <a:cs typeface="Tahoma"/>
              </a:rPr>
              <a:t>AGOSTO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0">
                <a:solidFill>
                  <a:srgbClr val="FFFFFF"/>
                </a:solidFill>
                <a:latin typeface="Tahoma"/>
                <a:cs typeface="Tahoma"/>
              </a:rPr>
              <a:t>ENTRE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5">
                <a:solidFill>
                  <a:srgbClr val="FFFFFF"/>
                </a:solidFill>
                <a:latin typeface="Tahoma"/>
                <a:cs typeface="Tahoma"/>
              </a:rPr>
              <a:t>EEUU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VENEZUELA?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0205" y="5041849"/>
            <a:ext cx="252506" cy="25251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634906" y="5015542"/>
            <a:ext cx="290830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135">
                <a:latin typeface="Arial"/>
                <a:cs typeface="Arial"/>
              </a:rPr>
              <a:t>SI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0205" y="5449278"/>
            <a:ext cx="252506" cy="25251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0205" y="5858523"/>
            <a:ext cx="252506" cy="252514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34906" y="5272810"/>
            <a:ext cx="1390650" cy="904875"/>
          </a:xfrm>
          <a:prstGeom prst="rect">
            <a:avLst/>
          </a:prstGeom>
        </p:spPr>
        <p:txBody>
          <a:bodyPr wrap="square" lIns="0" tIns="1466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 sz="1850" spc="135">
                <a:latin typeface="Arial"/>
                <a:cs typeface="Arial"/>
              </a:rPr>
              <a:t>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6065" y="5507786"/>
            <a:ext cx="4574844" cy="457484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61176" y="7190231"/>
            <a:ext cx="865631" cy="435863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393662" y="7160279"/>
            <a:ext cx="786130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70">
                <a:solidFill>
                  <a:srgbClr val="FFFFFF"/>
                </a:solidFill>
                <a:latin typeface="Tahoma"/>
                <a:cs typeface="Tahoma"/>
              </a:rPr>
              <a:t>8.1%</a:t>
            </a:r>
            <a:endParaRPr sz="265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108704" y="7668768"/>
            <a:ext cx="2078735" cy="86867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4186707" y="7636611"/>
            <a:ext cx="1913255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-85">
                <a:solidFill>
                  <a:srgbClr val="B9141A"/>
                </a:solidFill>
                <a:latin typeface="Tahoma"/>
                <a:cs typeface="Tahoma"/>
              </a:rPr>
              <a:t>82.1%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83023" y="6833616"/>
            <a:ext cx="1575815" cy="111861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4466247" y="6823166"/>
            <a:ext cx="135445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565">
                <a:solidFill>
                  <a:srgbClr val="B9141A"/>
                </a:solidFill>
                <a:latin typeface="Tahoma"/>
                <a:cs typeface="Tahoma"/>
              </a:rPr>
              <a:t>NO</a:t>
            </a:r>
            <a:endParaRPr sz="670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342888" y="8025383"/>
            <a:ext cx="929639" cy="438911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368719" y="8001018"/>
            <a:ext cx="835660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20">
                <a:solidFill>
                  <a:srgbClr val="FFFFFF"/>
                </a:solidFill>
                <a:latin typeface="Tahoma"/>
                <a:cs typeface="Tahoma"/>
              </a:rPr>
              <a:t>9.8%</a:t>
            </a:r>
            <a:endParaRPr sz="2650">
              <a:latin typeface="Tahoma"/>
              <a:cs typeface="Tahoma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10507" y="9732753"/>
          <a:ext cx="2487295" cy="13442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4710"/>
                <a:gridCol w="763904"/>
                <a:gridCol w="784860"/>
              </a:tblGrid>
              <a:tr h="389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5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Sept.#1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47625">
                    <a:lnR w="9525">
                      <a:solidFill>
                        <a:srgbClr val="D7D8D9"/>
                      </a:solidFill>
                      <a:prstDash val="solid"/>
                    </a:lnR>
                    <a:solidFill>
                      <a:srgbClr val="383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5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Sept.#2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40005">
                    <a:lnL w="9525">
                      <a:solidFill>
                        <a:srgbClr val="D7D8D9"/>
                      </a:solidFill>
                      <a:prstDash val="solid"/>
                    </a:lnL>
                    <a:lnR w="9525">
                      <a:solidFill>
                        <a:srgbClr val="D7D8D9"/>
                      </a:solidFill>
                      <a:prstDash val="solid"/>
                    </a:lnR>
                    <a:solidFill>
                      <a:srgbClr val="383A3C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12.6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9.8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79.8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82.1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7.6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8.1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grpSp>
        <p:nvGrpSpPr>
          <p:cNvPr id="7" name="object 7"/>
          <p:cNvGrpSpPr/>
          <p:nvPr/>
        </p:nvGrpSpPr>
        <p:grpSpPr>
          <a:xfrm>
            <a:off x="0" y="11275710"/>
            <a:ext cx="10287000" cy="1487805"/>
            <a:chOff x="0" y="11275710"/>
            <a:chExt cx="10287000" cy="1487805"/>
          </a:xfrm>
        </p:grpSpPr>
        <p:sp>
          <p:nvSpPr>
            <p:cNvPr id="8" name="object 8"/>
            <p:cNvSpPr/>
            <p:nvPr/>
          </p:nvSpPr>
          <p:spPr>
            <a:xfrm>
              <a:off x="0" y="11275720"/>
              <a:ext cx="10287000" cy="874394"/>
            </a:xfrm>
            <a:custGeom>
              <a:avLst/>
              <a:gdLst/>
              <a:ahLst/>
              <a:cxnLst/>
              <a:rect l="l" t="t" r="r" b="b"/>
              <a:pathLst>
                <a:path w="10287000" h="874395">
                  <a:moveTo>
                    <a:pt x="10286517" y="12268"/>
                  </a:moveTo>
                  <a:lnTo>
                    <a:pt x="9973907" y="12268"/>
                  </a:lnTo>
                  <a:lnTo>
                    <a:pt x="9973907" y="0"/>
                  </a:lnTo>
                  <a:lnTo>
                    <a:pt x="362788" y="0"/>
                  </a:lnTo>
                  <a:lnTo>
                    <a:pt x="362788" y="12268"/>
                  </a:lnTo>
                  <a:lnTo>
                    <a:pt x="0" y="12268"/>
                  </a:lnTo>
                  <a:lnTo>
                    <a:pt x="0" y="852093"/>
                  </a:lnTo>
                  <a:lnTo>
                    <a:pt x="362788" y="852093"/>
                  </a:lnTo>
                  <a:lnTo>
                    <a:pt x="362788" y="874052"/>
                  </a:lnTo>
                  <a:lnTo>
                    <a:pt x="9973907" y="874052"/>
                  </a:lnTo>
                  <a:lnTo>
                    <a:pt x="9973907" y="852093"/>
                  </a:lnTo>
                  <a:lnTo>
                    <a:pt x="10286517" y="852093"/>
                  </a:lnTo>
                  <a:lnTo>
                    <a:pt x="10286517" y="12268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407238" y="10912542"/>
            <a:ext cx="9523095" cy="11283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636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ct val="100000"/>
              </a:lnSpc>
              <a:spcBef>
                <a:spcPts val="125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acuerdo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petrolero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tiene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aumento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+2.3%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durante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últimos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11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días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mes</a:t>
            </a:r>
            <a:r>
              <a:rPr dirty="0" sz="1500" spc="3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septiembre,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alcanzando</a:t>
            </a:r>
            <a:r>
              <a:rPr dirty="0" sz="1500" spc="5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final</a:t>
            </a:r>
            <a:r>
              <a:rPr dirty="0" sz="1500" spc="5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septiembre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82.1%.</a:t>
            </a:r>
            <a:r>
              <a:rPr dirty="0" sz="1500" spc="5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aprobación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acuerdo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parte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tiene</a:t>
            </a:r>
            <a:r>
              <a:rPr dirty="0" sz="1500" spc="5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un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descenso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-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2.8%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mismo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periodo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septiembre,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ubicándose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9.8%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aprobación.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408420" y="8691562"/>
            <a:ext cx="3878580" cy="2600325"/>
          </a:xfrm>
          <a:prstGeom prst="rect">
            <a:avLst/>
          </a:prstGeom>
        </p:spPr>
      </p:pic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9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3789782"/>
            <a:ext cx="10287000" cy="1380490"/>
            <a:chOff x="0" y="3789782"/>
            <a:chExt cx="10287000" cy="1380490"/>
          </a:xfrm>
        </p:grpSpPr>
        <p:sp>
          <p:nvSpPr>
            <p:cNvPr id="16" name="object 16"/>
            <p:cNvSpPr/>
            <p:nvPr/>
          </p:nvSpPr>
          <p:spPr>
            <a:xfrm>
              <a:off x="7848625" y="4113453"/>
              <a:ext cx="2438400" cy="647700"/>
            </a:xfrm>
            <a:custGeom>
              <a:avLst/>
              <a:gdLst/>
              <a:ahLst/>
              <a:cxnLst/>
              <a:rect l="l" t="t" r="r" b="b"/>
              <a:pathLst>
                <a:path w="2438400" h="647700">
                  <a:moveTo>
                    <a:pt x="2438362" y="363435"/>
                  </a:moveTo>
                  <a:lnTo>
                    <a:pt x="2054821" y="363435"/>
                  </a:lnTo>
                  <a:lnTo>
                    <a:pt x="2044103" y="363435"/>
                  </a:lnTo>
                  <a:lnTo>
                    <a:pt x="1502473" y="363435"/>
                  </a:lnTo>
                  <a:lnTo>
                    <a:pt x="1502473" y="358863"/>
                  </a:lnTo>
                  <a:lnTo>
                    <a:pt x="1500009" y="358863"/>
                  </a:lnTo>
                  <a:lnTo>
                    <a:pt x="1482966" y="289306"/>
                  </a:lnTo>
                  <a:lnTo>
                    <a:pt x="1456944" y="183121"/>
                  </a:lnTo>
                  <a:lnTo>
                    <a:pt x="1417027" y="432092"/>
                  </a:lnTo>
                  <a:lnTo>
                    <a:pt x="1383588" y="160769"/>
                  </a:lnTo>
                  <a:lnTo>
                    <a:pt x="1363764" y="0"/>
                  </a:lnTo>
                  <a:lnTo>
                    <a:pt x="1287716" y="537781"/>
                  </a:lnTo>
                  <a:lnTo>
                    <a:pt x="1253223" y="337159"/>
                  </a:lnTo>
                  <a:lnTo>
                    <a:pt x="1195882" y="337159"/>
                  </a:lnTo>
                  <a:lnTo>
                    <a:pt x="1184821" y="302933"/>
                  </a:lnTo>
                  <a:lnTo>
                    <a:pt x="1157516" y="218465"/>
                  </a:lnTo>
                  <a:lnTo>
                    <a:pt x="1129677" y="362521"/>
                  </a:lnTo>
                  <a:lnTo>
                    <a:pt x="1096378" y="362521"/>
                  </a:lnTo>
                  <a:lnTo>
                    <a:pt x="1074826" y="312216"/>
                  </a:lnTo>
                  <a:lnTo>
                    <a:pt x="1045425" y="243624"/>
                  </a:lnTo>
                  <a:lnTo>
                    <a:pt x="1024763" y="337159"/>
                  </a:lnTo>
                  <a:lnTo>
                    <a:pt x="995387" y="337159"/>
                  </a:lnTo>
                  <a:lnTo>
                    <a:pt x="984504" y="363435"/>
                  </a:lnTo>
                  <a:lnTo>
                    <a:pt x="597014" y="363435"/>
                  </a:lnTo>
                  <a:lnTo>
                    <a:pt x="579437" y="363435"/>
                  </a:lnTo>
                  <a:lnTo>
                    <a:pt x="0" y="363435"/>
                  </a:lnTo>
                  <a:lnTo>
                    <a:pt x="0" y="384517"/>
                  </a:lnTo>
                  <a:lnTo>
                    <a:pt x="579437" y="384517"/>
                  </a:lnTo>
                  <a:lnTo>
                    <a:pt x="597014" y="384517"/>
                  </a:lnTo>
                  <a:lnTo>
                    <a:pt x="998626" y="384517"/>
                  </a:lnTo>
                  <a:lnTo>
                    <a:pt x="1009523" y="358241"/>
                  </a:lnTo>
                  <a:lnTo>
                    <a:pt x="1041704" y="358241"/>
                  </a:lnTo>
                  <a:lnTo>
                    <a:pt x="1051890" y="312216"/>
                  </a:lnTo>
                  <a:lnTo>
                    <a:pt x="1082459" y="383603"/>
                  </a:lnTo>
                  <a:lnTo>
                    <a:pt x="1147038" y="383603"/>
                  </a:lnTo>
                  <a:lnTo>
                    <a:pt x="1151128" y="362521"/>
                  </a:lnTo>
                  <a:lnTo>
                    <a:pt x="1162646" y="302933"/>
                  </a:lnTo>
                  <a:lnTo>
                    <a:pt x="1180490" y="358241"/>
                  </a:lnTo>
                  <a:lnTo>
                    <a:pt x="1235519" y="358241"/>
                  </a:lnTo>
                  <a:lnTo>
                    <a:pt x="1285240" y="647700"/>
                  </a:lnTo>
                  <a:lnTo>
                    <a:pt x="1293495" y="647700"/>
                  </a:lnTo>
                  <a:lnTo>
                    <a:pt x="1309039" y="537781"/>
                  </a:lnTo>
                  <a:lnTo>
                    <a:pt x="1362354" y="160769"/>
                  </a:lnTo>
                  <a:lnTo>
                    <a:pt x="1414208" y="582193"/>
                  </a:lnTo>
                  <a:lnTo>
                    <a:pt x="1438351" y="432092"/>
                  </a:lnTo>
                  <a:lnTo>
                    <a:pt x="1461300" y="289306"/>
                  </a:lnTo>
                  <a:lnTo>
                    <a:pt x="1479397" y="363435"/>
                  </a:lnTo>
                  <a:lnTo>
                    <a:pt x="1476489" y="363435"/>
                  </a:lnTo>
                  <a:lnTo>
                    <a:pt x="1476489" y="384517"/>
                  </a:lnTo>
                  <a:lnTo>
                    <a:pt x="2044103" y="384517"/>
                  </a:lnTo>
                  <a:lnTo>
                    <a:pt x="2054821" y="384517"/>
                  </a:lnTo>
                  <a:lnTo>
                    <a:pt x="2438362" y="384517"/>
                  </a:lnTo>
                  <a:lnTo>
                    <a:pt x="2438362" y="363435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0" y="3789782"/>
              <a:ext cx="7858759" cy="1380490"/>
            </a:xfrm>
            <a:custGeom>
              <a:avLst/>
              <a:gdLst/>
              <a:ahLst/>
              <a:cxnLst/>
              <a:rect l="l" t="t" r="r" b="b"/>
              <a:pathLst>
                <a:path w="7858759" h="1380489">
                  <a:moveTo>
                    <a:pt x="7605255" y="0"/>
                  </a:moveTo>
                  <a:lnTo>
                    <a:pt x="0" y="0"/>
                  </a:lnTo>
                  <a:lnTo>
                    <a:pt x="0" y="1380426"/>
                  </a:lnTo>
                  <a:lnTo>
                    <a:pt x="7605242" y="1380426"/>
                  </a:lnTo>
                  <a:lnTo>
                    <a:pt x="7629764" y="1377266"/>
                  </a:lnTo>
                  <a:lnTo>
                    <a:pt x="7676723" y="1352857"/>
                  </a:lnTo>
                  <a:lnTo>
                    <a:pt x="7720190" y="1306257"/>
                  </a:lnTo>
                  <a:lnTo>
                    <a:pt x="7759312" y="1239779"/>
                  </a:lnTo>
                  <a:lnTo>
                    <a:pt x="7776976" y="1199809"/>
                  </a:lnTo>
                  <a:lnTo>
                    <a:pt x="7793235" y="1155737"/>
                  </a:lnTo>
                  <a:lnTo>
                    <a:pt x="7807980" y="1107852"/>
                  </a:lnTo>
                  <a:lnTo>
                    <a:pt x="7821105" y="1056445"/>
                  </a:lnTo>
                  <a:lnTo>
                    <a:pt x="7832503" y="1001803"/>
                  </a:lnTo>
                  <a:lnTo>
                    <a:pt x="7842069" y="944216"/>
                  </a:lnTo>
                  <a:lnTo>
                    <a:pt x="7849694" y="883974"/>
                  </a:lnTo>
                  <a:lnTo>
                    <a:pt x="7855273" y="821366"/>
                  </a:lnTo>
                  <a:lnTo>
                    <a:pt x="7858439" y="761578"/>
                  </a:lnTo>
                  <a:lnTo>
                    <a:pt x="7858439" y="618837"/>
                  </a:lnTo>
                  <a:lnTo>
                    <a:pt x="7855273" y="559051"/>
                  </a:lnTo>
                  <a:lnTo>
                    <a:pt x="7849694" y="496444"/>
                  </a:lnTo>
                  <a:lnTo>
                    <a:pt x="7842069" y="436203"/>
                  </a:lnTo>
                  <a:lnTo>
                    <a:pt x="7832503" y="378618"/>
                  </a:lnTo>
                  <a:lnTo>
                    <a:pt x="7821105" y="323977"/>
                  </a:lnTo>
                  <a:lnTo>
                    <a:pt x="7807980" y="272570"/>
                  </a:lnTo>
                  <a:lnTo>
                    <a:pt x="7793235" y="224687"/>
                  </a:lnTo>
                  <a:lnTo>
                    <a:pt x="7776976" y="180615"/>
                  </a:lnTo>
                  <a:lnTo>
                    <a:pt x="7759312" y="140646"/>
                  </a:lnTo>
                  <a:lnTo>
                    <a:pt x="7740348" y="105067"/>
                  </a:lnTo>
                  <a:lnTo>
                    <a:pt x="7698947" y="48239"/>
                  </a:lnTo>
                  <a:lnTo>
                    <a:pt x="7653627" y="12445"/>
                  </a:lnTo>
                  <a:lnTo>
                    <a:pt x="7605255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182686" y="3275886"/>
            <a:ext cx="7337425" cy="1813560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69850">
              <a:lnSpc>
                <a:spcPct val="100000"/>
              </a:lnSpc>
              <a:spcBef>
                <a:spcPts val="960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algn="ctr" marL="12700" marR="5080" indent="-635">
              <a:lnSpc>
                <a:spcPts val="3150"/>
              </a:lnSpc>
              <a:spcBef>
                <a:spcPts val="1215"/>
              </a:spcBef>
            </a:pP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¿USTED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CONFÍA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NUEVA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MESA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DIALOGO,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9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JORGE </a:t>
            </a:r>
            <a:r>
              <a:rPr dirty="0" sz="2700" spc="-615">
                <a:solidFill>
                  <a:srgbClr val="FFFFFF"/>
                </a:solidFill>
                <a:latin typeface="Tahoma"/>
                <a:cs typeface="Tahoma"/>
              </a:rPr>
              <a:t>RODRÍGUEZ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20">
                <a:solidFill>
                  <a:srgbClr val="FFFFFF"/>
                </a:solidFill>
                <a:latin typeface="Tahoma"/>
                <a:cs typeface="Tahoma"/>
              </a:rPr>
              <a:t>DINORAH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FIGUERA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AL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FRENTE,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35">
                <a:solidFill>
                  <a:srgbClr val="FFFFFF"/>
                </a:solidFill>
                <a:latin typeface="Tahoma"/>
                <a:cs typeface="Tahoma"/>
              </a:rPr>
              <a:t>ESTÁ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35">
                <a:solidFill>
                  <a:srgbClr val="FFFFFF"/>
                </a:solidFill>
                <a:latin typeface="Tahoma"/>
                <a:cs typeface="Tahoma"/>
              </a:rPr>
              <a:t>TRABAJANDO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PARA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70">
                <a:solidFill>
                  <a:srgbClr val="FFFFFF"/>
                </a:solidFill>
                <a:latin typeface="Tahoma"/>
                <a:cs typeface="Tahoma"/>
              </a:rPr>
              <a:t>PRONTO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BIENESTAR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MAYORÍA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9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VENEZOLANOS?</a:t>
            </a:r>
            <a:endParaRPr sz="270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5507812"/>
            <a:ext cx="10287000" cy="7256145"/>
            <a:chOff x="0" y="5507812"/>
            <a:chExt cx="10287000" cy="7256145"/>
          </a:xfrm>
        </p:grpSpPr>
        <p:sp>
          <p:nvSpPr>
            <p:cNvPr id="3" name="object 3"/>
            <p:cNvSpPr/>
            <p:nvPr/>
          </p:nvSpPr>
          <p:spPr>
            <a:xfrm>
              <a:off x="0" y="11416933"/>
              <a:ext cx="10286365" cy="711200"/>
            </a:xfrm>
            <a:custGeom>
              <a:avLst/>
              <a:gdLst/>
              <a:ahLst/>
              <a:cxnLst/>
              <a:rect l="l" t="t" r="r" b="b"/>
              <a:pathLst>
                <a:path w="10286365" h="711200">
                  <a:moveTo>
                    <a:pt x="0" y="710877"/>
                  </a:moveTo>
                  <a:lnTo>
                    <a:pt x="10285990" y="710877"/>
                  </a:lnTo>
                  <a:lnTo>
                    <a:pt x="10285990" y="0"/>
                  </a:lnTo>
                  <a:lnTo>
                    <a:pt x="0" y="0"/>
                  </a:lnTo>
                  <a:lnTo>
                    <a:pt x="0" y="710877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48494" y="5507812"/>
              <a:ext cx="4589908" cy="45898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96288" y="7750524"/>
              <a:ext cx="1128712" cy="36718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02120" y="9049982"/>
              <a:ext cx="3484880" cy="237239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49567" y="7921752"/>
              <a:ext cx="856487" cy="4389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03848" y="7214618"/>
              <a:ext cx="905255" cy="438909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90205" y="5427383"/>
            <a:ext cx="252506" cy="2525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90205" y="5834812"/>
            <a:ext cx="252506" cy="25250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0205" y="6244056"/>
            <a:ext cx="252506" cy="25250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34906" y="5299399"/>
            <a:ext cx="139065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37500"/>
              </a:lnSpc>
              <a:spcBef>
                <a:spcPts val="95"/>
              </a:spcBef>
            </a:pPr>
            <a:r>
              <a:rPr dirty="0" sz="1850" spc="135">
                <a:latin typeface="Arial"/>
                <a:cs typeface="Arial"/>
              </a:rPr>
              <a:t>SI 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023360" y="7668768"/>
            <a:ext cx="2234183" cy="86867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4111701" y="7636611"/>
            <a:ext cx="2063750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130">
                <a:solidFill>
                  <a:srgbClr val="B9141A"/>
                </a:solidFill>
                <a:latin typeface="Tahoma"/>
                <a:cs typeface="Tahoma"/>
              </a:rPr>
              <a:t>85.3%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407408" y="6833616"/>
            <a:ext cx="1575815" cy="111861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490935" y="6823166"/>
            <a:ext cx="135445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565">
                <a:solidFill>
                  <a:srgbClr val="B9141A"/>
                </a:solidFill>
                <a:latin typeface="Tahoma"/>
                <a:cs typeface="Tahoma"/>
              </a:rPr>
              <a:t>NO</a:t>
            </a:r>
            <a:endParaRPr sz="6700">
              <a:latin typeface="Tahoma"/>
              <a:cs typeface="Tahom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31140" y="7185730"/>
            <a:ext cx="822960" cy="11410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20">
                <a:solidFill>
                  <a:srgbClr val="FFFFFF"/>
                </a:solidFill>
                <a:latin typeface="Tahoma"/>
                <a:cs typeface="Tahoma"/>
              </a:rPr>
              <a:t>7.6%</a:t>
            </a:r>
            <a:endParaRPr sz="2650">
              <a:latin typeface="Tahoma"/>
              <a:cs typeface="Tahoma"/>
            </a:endParaRPr>
          </a:p>
          <a:p>
            <a:pPr marL="37465">
              <a:lnSpc>
                <a:spcPct val="100000"/>
              </a:lnSpc>
              <a:spcBef>
                <a:spcPts val="2430"/>
              </a:spcBef>
            </a:pPr>
            <a:r>
              <a:rPr dirty="0" sz="2650" spc="-45">
                <a:solidFill>
                  <a:srgbClr val="FFFFFF"/>
                </a:solidFill>
                <a:latin typeface="Tahoma"/>
                <a:cs typeface="Tahoma"/>
              </a:rPr>
              <a:t>7.1%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253756" y="9872840"/>
            <a:ext cx="1317625" cy="395605"/>
          </a:xfrm>
          <a:custGeom>
            <a:avLst/>
            <a:gdLst/>
            <a:ahLst/>
            <a:cxnLst/>
            <a:rect l="l" t="t" r="r" b="b"/>
            <a:pathLst>
              <a:path w="1317625" h="395604">
                <a:moveTo>
                  <a:pt x="1317218" y="0"/>
                </a:moveTo>
                <a:lnTo>
                  <a:pt x="683590" y="0"/>
                </a:lnTo>
                <a:lnTo>
                  <a:pt x="678827" y="0"/>
                </a:lnTo>
                <a:lnTo>
                  <a:pt x="0" y="0"/>
                </a:lnTo>
                <a:lnTo>
                  <a:pt x="0" y="390525"/>
                </a:lnTo>
                <a:lnTo>
                  <a:pt x="678827" y="390525"/>
                </a:lnTo>
                <a:lnTo>
                  <a:pt x="678827" y="395287"/>
                </a:lnTo>
                <a:lnTo>
                  <a:pt x="683590" y="395287"/>
                </a:lnTo>
                <a:lnTo>
                  <a:pt x="683590" y="390525"/>
                </a:lnTo>
                <a:lnTo>
                  <a:pt x="1317218" y="390525"/>
                </a:lnTo>
                <a:lnTo>
                  <a:pt x="1317218" y="0"/>
                </a:lnTo>
                <a:close/>
              </a:path>
            </a:pathLst>
          </a:custGeom>
          <a:solidFill>
            <a:srgbClr val="383A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249000" y="9868071"/>
            <a:ext cx="1322070" cy="39560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70485">
              <a:lnSpc>
                <a:spcPct val="100000"/>
              </a:lnSpc>
              <a:spcBef>
                <a:spcPts val="375"/>
              </a:spcBef>
            </a:pP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Ago-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r>
              <a:rPr dirty="0" sz="1500" spc="105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baseline="1851" sz="2250" spc="-15">
                <a:solidFill>
                  <a:srgbClr val="FFFFFF"/>
                </a:solidFill>
                <a:latin typeface="Calibri"/>
                <a:cs typeface="Calibri"/>
              </a:rPr>
              <a:t>Sep-</a:t>
            </a:r>
            <a:r>
              <a:rPr dirty="0" baseline="1851" sz="2250" spc="-37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endParaRPr baseline="1851" sz="2250"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01572" y="10263365"/>
          <a:ext cx="2245995" cy="95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4710"/>
                <a:gridCol w="678815"/>
                <a:gridCol w="636269"/>
              </a:tblGrid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9.2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7.1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82.4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85.3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8.4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7.6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grpSp>
        <p:nvGrpSpPr>
          <p:cNvPr id="25" name="object 25"/>
          <p:cNvGrpSpPr/>
          <p:nvPr/>
        </p:nvGrpSpPr>
        <p:grpSpPr>
          <a:xfrm>
            <a:off x="1249000" y="9868071"/>
            <a:ext cx="689610" cy="398145"/>
            <a:chOff x="1249000" y="9868071"/>
            <a:chExt cx="689610" cy="398145"/>
          </a:xfrm>
        </p:grpSpPr>
        <p:sp>
          <p:nvSpPr>
            <p:cNvPr id="26" name="object 26"/>
            <p:cNvSpPr/>
            <p:nvPr/>
          </p:nvSpPr>
          <p:spPr>
            <a:xfrm>
              <a:off x="1934959" y="9882365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40">
                  <a:moveTo>
                    <a:pt x="0" y="0"/>
                  </a:moveTo>
                  <a:lnTo>
                    <a:pt x="0" y="383374"/>
                  </a:lnTo>
                </a:path>
              </a:pathLst>
            </a:custGeom>
            <a:ln w="7143">
              <a:solidFill>
                <a:srgbClr val="D7D8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256144" y="9882365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40">
                  <a:moveTo>
                    <a:pt x="0" y="0"/>
                  </a:moveTo>
                  <a:lnTo>
                    <a:pt x="0" y="383374"/>
                  </a:lnTo>
                </a:path>
              </a:pathLst>
            </a:custGeom>
            <a:ln w="14287">
              <a:solidFill>
                <a:srgbClr val="383A3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49000" y="9868071"/>
              <a:ext cx="689610" cy="14604"/>
            </a:xfrm>
            <a:custGeom>
              <a:avLst/>
              <a:gdLst/>
              <a:ahLst/>
              <a:cxnLst/>
              <a:rect l="l" t="t" r="r" b="b"/>
              <a:pathLst>
                <a:path w="689610" h="14604">
                  <a:moveTo>
                    <a:pt x="0" y="14287"/>
                  </a:moveTo>
                  <a:lnTo>
                    <a:pt x="689540" y="14287"/>
                  </a:lnTo>
                  <a:lnTo>
                    <a:pt x="689540" y="0"/>
                  </a:lnTo>
                  <a:lnTo>
                    <a:pt x="0" y="0"/>
                  </a:lnTo>
                  <a:lnTo>
                    <a:pt x="0" y="14287"/>
                  </a:lnTo>
                  <a:close/>
                </a:path>
              </a:pathLst>
            </a:custGeom>
            <a:solidFill>
              <a:srgbClr val="383A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407238" y="10971203"/>
            <a:ext cx="9524365" cy="10109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763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Desconfianza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respecto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nueva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mesa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diálogo,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sube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+2.9%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respecto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mes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agosto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ubica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85.3%.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confianza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misma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disminuye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-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2.1%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periodo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mencionado,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ubica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7.1%.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2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9" name="object 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3809390"/>
            <a:ext cx="10287000" cy="1346835"/>
            <a:chOff x="0" y="3809390"/>
            <a:chExt cx="10287000" cy="1346835"/>
          </a:xfrm>
        </p:grpSpPr>
        <p:sp>
          <p:nvSpPr>
            <p:cNvPr id="12" name="object 12"/>
            <p:cNvSpPr/>
            <p:nvPr/>
          </p:nvSpPr>
          <p:spPr>
            <a:xfrm>
              <a:off x="0" y="3809390"/>
              <a:ext cx="6756400" cy="1346835"/>
            </a:xfrm>
            <a:custGeom>
              <a:avLst/>
              <a:gdLst/>
              <a:ahLst/>
              <a:cxnLst/>
              <a:rect l="l" t="t" r="r" b="b"/>
              <a:pathLst>
                <a:path w="6756400" h="1346835">
                  <a:moveTo>
                    <a:pt x="6503148" y="0"/>
                  </a:moveTo>
                  <a:lnTo>
                    <a:pt x="0" y="0"/>
                  </a:lnTo>
                  <a:lnTo>
                    <a:pt x="0" y="1346657"/>
                  </a:lnTo>
                  <a:lnTo>
                    <a:pt x="6503148" y="1346657"/>
                  </a:lnTo>
                  <a:lnTo>
                    <a:pt x="6529183" y="1343180"/>
                  </a:lnTo>
                  <a:lnTo>
                    <a:pt x="6578866" y="1316385"/>
                  </a:lnTo>
                  <a:lnTo>
                    <a:pt x="6624518" y="1265389"/>
                  </a:lnTo>
                  <a:lnTo>
                    <a:pt x="6645512" y="1231663"/>
                  </a:lnTo>
                  <a:lnTo>
                    <a:pt x="6665113" y="1192901"/>
                  </a:lnTo>
                  <a:lnTo>
                    <a:pt x="6683195" y="1149443"/>
                  </a:lnTo>
                  <a:lnTo>
                    <a:pt x="6699628" y="1101627"/>
                  </a:lnTo>
                  <a:lnTo>
                    <a:pt x="6714286" y="1049792"/>
                  </a:lnTo>
                  <a:lnTo>
                    <a:pt x="6727040" y="994276"/>
                  </a:lnTo>
                  <a:lnTo>
                    <a:pt x="6737762" y="935418"/>
                  </a:lnTo>
                  <a:lnTo>
                    <a:pt x="6746324" y="873555"/>
                  </a:lnTo>
                  <a:lnTo>
                    <a:pt x="6752598" y="809027"/>
                  </a:lnTo>
                  <a:lnTo>
                    <a:pt x="6756117" y="748046"/>
                  </a:lnTo>
                  <a:lnTo>
                    <a:pt x="6756117" y="598610"/>
                  </a:lnTo>
                  <a:lnTo>
                    <a:pt x="6752598" y="537629"/>
                  </a:lnTo>
                  <a:lnTo>
                    <a:pt x="6746324" y="473101"/>
                  </a:lnTo>
                  <a:lnTo>
                    <a:pt x="6737762" y="411238"/>
                  </a:lnTo>
                  <a:lnTo>
                    <a:pt x="6727040" y="352380"/>
                  </a:lnTo>
                  <a:lnTo>
                    <a:pt x="6714286" y="296864"/>
                  </a:lnTo>
                  <a:lnTo>
                    <a:pt x="6699628" y="245029"/>
                  </a:lnTo>
                  <a:lnTo>
                    <a:pt x="6683195" y="197213"/>
                  </a:lnTo>
                  <a:lnTo>
                    <a:pt x="6665113" y="153755"/>
                  </a:lnTo>
                  <a:lnTo>
                    <a:pt x="6645512" y="114994"/>
                  </a:lnTo>
                  <a:lnTo>
                    <a:pt x="6624518" y="81267"/>
                  </a:lnTo>
                  <a:lnTo>
                    <a:pt x="6578866" y="30271"/>
                  </a:lnTo>
                  <a:lnTo>
                    <a:pt x="6529183" y="3476"/>
                  </a:lnTo>
                  <a:lnTo>
                    <a:pt x="6503148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757657" y="4112018"/>
              <a:ext cx="3529329" cy="643255"/>
            </a:xfrm>
            <a:custGeom>
              <a:avLst/>
              <a:gdLst/>
              <a:ahLst/>
              <a:cxnLst/>
              <a:rect l="l" t="t" r="r" b="b"/>
              <a:pathLst>
                <a:path w="3529329" h="643254">
                  <a:moveTo>
                    <a:pt x="3529330" y="363410"/>
                  </a:moveTo>
                  <a:lnTo>
                    <a:pt x="3243478" y="363410"/>
                  </a:lnTo>
                  <a:lnTo>
                    <a:pt x="3232327" y="363410"/>
                  </a:lnTo>
                  <a:lnTo>
                    <a:pt x="2692400" y="363410"/>
                  </a:lnTo>
                  <a:lnTo>
                    <a:pt x="2692400" y="358838"/>
                  </a:lnTo>
                  <a:lnTo>
                    <a:pt x="2688069" y="358838"/>
                  </a:lnTo>
                  <a:lnTo>
                    <a:pt x="2671026" y="289267"/>
                  </a:lnTo>
                  <a:lnTo>
                    <a:pt x="2644991" y="183108"/>
                  </a:lnTo>
                  <a:lnTo>
                    <a:pt x="2605087" y="432054"/>
                  </a:lnTo>
                  <a:lnTo>
                    <a:pt x="2571648" y="160756"/>
                  </a:lnTo>
                  <a:lnTo>
                    <a:pt x="2551823" y="0"/>
                  </a:lnTo>
                  <a:lnTo>
                    <a:pt x="2475801" y="537730"/>
                  </a:lnTo>
                  <a:lnTo>
                    <a:pt x="2441295" y="337121"/>
                  </a:lnTo>
                  <a:lnTo>
                    <a:pt x="2383967" y="337121"/>
                  </a:lnTo>
                  <a:lnTo>
                    <a:pt x="2372906" y="302907"/>
                  </a:lnTo>
                  <a:lnTo>
                    <a:pt x="2345601" y="218452"/>
                  </a:lnTo>
                  <a:lnTo>
                    <a:pt x="2317775" y="362483"/>
                  </a:lnTo>
                  <a:lnTo>
                    <a:pt x="2284476" y="362483"/>
                  </a:lnTo>
                  <a:lnTo>
                    <a:pt x="2262924" y="312178"/>
                  </a:lnTo>
                  <a:lnTo>
                    <a:pt x="2233523" y="243598"/>
                  </a:lnTo>
                  <a:lnTo>
                    <a:pt x="2212873" y="337121"/>
                  </a:lnTo>
                  <a:lnTo>
                    <a:pt x="2183498" y="337121"/>
                  </a:lnTo>
                  <a:lnTo>
                    <a:pt x="2172614" y="363410"/>
                  </a:lnTo>
                  <a:lnTo>
                    <a:pt x="1785264" y="363410"/>
                  </a:lnTo>
                  <a:lnTo>
                    <a:pt x="1766798" y="363410"/>
                  </a:lnTo>
                  <a:lnTo>
                    <a:pt x="1212850" y="363410"/>
                  </a:lnTo>
                  <a:lnTo>
                    <a:pt x="1212850" y="358838"/>
                  </a:lnTo>
                  <a:lnTo>
                    <a:pt x="1208951" y="358838"/>
                  </a:lnTo>
                  <a:lnTo>
                    <a:pt x="1191907" y="289267"/>
                  </a:lnTo>
                  <a:lnTo>
                    <a:pt x="1165885" y="183108"/>
                  </a:lnTo>
                  <a:lnTo>
                    <a:pt x="1125969" y="432054"/>
                  </a:lnTo>
                  <a:lnTo>
                    <a:pt x="1092530" y="160756"/>
                  </a:lnTo>
                  <a:lnTo>
                    <a:pt x="1072705" y="0"/>
                  </a:lnTo>
                  <a:lnTo>
                    <a:pt x="996683" y="537730"/>
                  </a:lnTo>
                  <a:lnTo>
                    <a:pt x="962190" y="337121"/>
                  </a:lnTo>
                  <a:lnTo>
                    <a:pt x="904849" y="337121"/>
                  </a:lnTo>
                  <a:lnTo>
                    <a:pt x="893787" y="302907"/>
                  </a:lnTo>
                  <a:lnTo>
                    <a:pt x="866482" y="218452"/>
                  </a:lnTo>
                  <a:lnTo>
                    <a:pt x="838657" y="362483"/>
                  </a:lnTo>
                  <a:lnTo>
                    <a:pt x="805357" y="362483"/>
                  </a:lnTo>
                  <a:lnTo>
                    <a:pt x="783805" y="312178"/>
                  </a:lnTo>
                  <a:lnTo>
                    <a:pt x="754418" y="243598"/>
                  </a:lnTo>
                  <a:lnTo>
                    <a:pt x="733755" y="337121"/>
                  </a:lnTo>
                  <a:lnTo>
                    <a:pt x="704392" y="337121"/>
                  </a:lnTo>
                  <a:lnTo>
                    <a:pt x="693496" y="363410"/>
                  </a:lnTo>
                  <a:lnTo>
                    <a:pt x="295910" y="363410"/>
                  </a:lnTo>
                  <a:lnTo>
                    <a:pt x="287693" y="363410"/>
                  </a:lnTo>
                  <a:lnTo>
                    <a:pt x="0" y="363410"/>
                  </a:lnTo>
                  <a:lnTo>
                    <a:pt x="0" y="384479"/>
                  </a:lnTo>
                  <a:lnTo>
                    <a:pt x="287693" y="384479"/>
                  </a:lnTo>
                  <a:lnTo>
                    <a:pt x="295910" y="384479"/>
                  </a:lnTo>
                  <a:lnTo>
                    <a:pt x="707618" y="384479"/>
                  </a:lnTo>
                  <a:lnTo>
                    <a:pt x="718502" y="358203"/>
                  </a:lnTo>
                  <a:lnTo>
                    <a:pt x="750684" y="358203"/>
                  </a:lnTo>
                  <a:lnTo>
                    <a:pt x="760882" y="312178"/>
                  </a:lnTo>
                  <a:lnTo>
                    <a:pt x="791438" y="383565"/>
                  </a:lnTo>
                  <a:lnTo>
                    <a:pt x="856018" y="383565"/>
                  </a:lnTo>
                  <a:lnTo>
                    <a:pt x="860094" y="362483"/>
                  </a:lnTo>
                  <a:lnTo>
                    <a:pt x="871613" y="302907"/>
                  </a:lnTo>
                  <a:lnTo>
                    <a:pt x="889457" y="358203"/>
                  </a:lnTo>
                  <a:lnTo>
                    <a:pt x="944473" y="358203"/>
                  </a:lnTo>
                  <a:lnTo>
                    <a:pt x="993394" y="642937"/>
                  </a:lnTo>
                  <a:lnTo>
                    <a:pt x="1003109" y="642937"/>
                  </a:lnTo>
                  <a:lnTo>
                    <a:pt x="1017993" y="537730"/>
                  </a:lnTo>
                  <a:lnTo>
                    <a:pt x="1071308" y="160756"/>
                  </a:lnTo>
                  <a:lnTo>
                    <a:pt x="1123162" y="582129"/>
                  </a:lnTo>
                  <a:lnTo>
                    <a:pt x="1147292" y="432054"/>
                  </a:lnTo>
                  <a:lnTo>
                    <a:pt x="1170241" y="289267"/>
                  </a:lnTo>
                  <a:lnTo>
                    <a:pt x="1188326" y="363410"/>
                  </a:lnTo>
                  <a:lnTo>
                    <a:pt x="1188326" y="384479"/>
                  </a:lnTo>
                  <a:lnTo>
                    <a:pt x="1766798" y="384479"/>
                  </a:lnTo>
                  <a:lnTo>
                    <a:pt x="1785264" y="384479"/>
                  </a:lnTo>
                  <a:lnTo>
                    <a:pt x="2186736" y="384479"/>
                  </a:lnTo>
                  <a:lnTo>
                    <a:pt x="2197620" y="358203"/>
                  </a:lnTo>
                  <a:lnTo>
                    <a:pt x="2229802" y="358203"/>
                  </a:lnTo>
                  <a:lnTo>
                    <a:pt x="2239988" y="312178"/>
                  </a:lnTo>
                  <a:lnTo>
                    <a:pt x="2270556" y="383565"/>
                  </a:lnTo>
                  <a:lnTo>
                    <a:pt x="2335136" y="383565"/>
                  </a:lnTo>
                  <a:lnTo>
                    <a:pt x="2339213" y="362483"/>
                  </a:lnTo>
                  <a:lnTo>
                    <a:pt x="2350732" y="302907"/>
                  </a:lnTo>
                  <a:lnTo>
                    <a:pt x="2368575" y="358203"/>
                  </a:lnTo>
                  <a:lnTo>
                    <a:pt x="2423591" y="358203"/>
                  </a:lnTo>
                  <a:lnTo>
                    <a:pt x="2472512" y="642937"/>
                  </a:lnTo>
                  <a:lnTo>
                    <a:pt x="2482227" y="642937"/>
                  </a:lnTo>
                  <a:lnTo>
                    <a:pt x="2497112" y="537730"/>
                  </a:lnTo>
                  <a:lnTo>
                    <a:pt x="2550414" y="160756"/>
                  </a:lnTo>
                  <a:lnTo>
                    <a:pt x="2602280" y="582129"/>
                  </a:lnTo>
                  <a:lnTo>
                    <a:pt x="2626410" y="432054"/>
                  </a:lnTo>
                  <a:lnTo>
                    <a:pt x="2649347" y="289267"/>
                  </a:lnTo>
                  <a:lnTo>
                    <a:pt x="2667444" y="363410"/>
                  </a:lnTo>
                  <a:lnTo>
                    <a:pt x="2664803" y="363410"/>
                  </a:lnTo>
                  <a:lnTo>
                    <a:pt x="2664803" y="384479"/>
                  </a:lnTo>
                  <a:lnTo>
                    <a:pt x="3232327" y="384479"/>
                  </a:lnTo>
                  <a:lnTo>
                    <a:pt x="3243478" y="384479"/>
                  </a:lnTo>
                  <a:lnTo>
                    <a:pt x="3529330" y="384479"/>
                  </a:lnTo>
                  <a:lnTo>
                    <a:pt x="3529330" y="363410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240045" y="1679897"/>
            <a:ext cx="5922010" cy="343662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3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algn="ctr" marL="349250" marR="5080">
              <a:lnSpc>
                <a:spcPts val="3150"/>
              </a:lnSpc>
              <a:spcBef>
                <a:spcPts val="1205"/>
              </a:spcBef>
            </a:pPr>
            <a:r>
              <a:rPr dirty="0" sz="2700" spc="-475">
                <a:solidFill>
                  <a:srgbClr val="FFFFFF"/>
                </a:solidFill>
                <a:latin typeface="Tahoma"/>
                <a:cs typeface="Tahoma"/>
              </a:rPr>
              <a:t>¿CREE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90">
                <a:solidFill>
                  <a:srgbClr val="FFFFFF"/>
                </a:solidFill>
                <a:latin typeface="Tahoma"/>
                <a:cs typeface="Tahoma"/>
              </a:rPr>
              <a:t>USTED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HAY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POLÍTICOS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EMPRESARIOS </a:t>
            </a:r>
            <a:r>
              <a:rPr dirty="0" sz="2700" spc="-640">
                <a:solidFill>
                  <a:srgbClr val="FFFFFF"/>
                </a:solidFill>
                <a:latin typeface="Tahoma"/>
                <a:cs typeface="Tahoma"/>
              </a:rPr>
              <a:t>USANDO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TRANSICIÓN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DIÁLOGO,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0">
                <a:solidFill>
                  <a:srgbClr val="FFFFFF"/>
                </a:solidFill>
                <a:latin typeface="Tahoma"/>
                <a:cs typeface="Tahoma"/>
              </a:rPr>
              <a:t>PARA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PERDER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ROBAR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VENEZUELA?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0205" y="5427383"/>
            <a:ext cx="252506" cy="25250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90205" y="5834812"/>
            <a:ext cx="252506" cy="252501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0205" y="6244056"/>
            <a:ext cx="252506" cy="25250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34906" y="5299399"/>
            <a:ext cx="139065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37500"/>
              </a:lnSpc>
              <a:spcBef>
                <a:spcPts val="95"/>
              </a:spcBef>
            </a:pPr>
            <a:r>
              <a:rPr dirty="0" sz="1850" spc="135">
                <a:latin typeface="Arial"/>
                <a:cs typeface="Arial"/>
              </a:rPr>
              <a:t>SI 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229690" y="9537801"/>
            <a:ext cx="1266825" cy="395605"/>
          </a:xfrm>
          <a:custGeom>
            <a:avLst/>
            <a:gdLst/>
            <a:ahLst/>
            <a:cxnLst/>
            <a:rect l="l" t="t" r="r" b="b"/>
            <a:pathLst>
              <a:path w="1266825" h="395604">
                <a:moveTo>
                  <a:pt x="1266786" y="0"/>
                </a:moveTo>
                <a:lnTo>
                  <a:pt x="614222" y="0"/>
                </a:lnTo>
                <a:lnTo>
                  <a:pt x="609460" y="0"/>
                </a:lnTo>
                <a:lnTo>
                  <a:pt x="0" y="0"/>
                </a:lnTo>
                <a:lnTo>
                  <a:pt x="0" y="390525"/>
                </a:lnTo>
                <a:lnTo>
                  <a:pt x="609460" y="390525"/>
                </a:lnTo>
                <a:lnTo>
                  <a:pt x="609460" y="395287"/>
                </a:lnTo>
                <a:lnTo>
                  <a:pt x="614222" y="395287"/>
                </a:lnTo>
                <a:lnTo>
                  <a:pt x="614222" y="390525"/>
                </a:lnTo>
                <a:lnTo>
                  <a:pt x="1266786" y="390525"/>
                </a:lnTo>
                <a:lnTo>
                  <a:pt x="1266786" y="0"/>
                </a:lnTo>
                <a:close/>
              </a:path>
            </a:pathLst>
          </a:custGeom>
          <a:solidFill>
            <a:srgbClr val="383A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224930" y="9533032"/>
            <a:ext cx="1271905" cy="39560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 marL="62865">
              <a:lnSpc>
                <a:spcPct val="100000"/>
              </a:lnSpc>
              <a:spcBef>
                <a:spcPts val="635"/>
              </a:spcBef>
              <a:tabLst>
                <a:tab pos="702310" algn="l"/>
              </a:tabLst>
            </a:pPr>
            <a:r>
              <a:rPr dirty="0" sz="1350" spc="-10">
                <a:solidFill>
                  <a:srgbClr val="FFFFFF"/>
                </a:solidFill>
                <a:latin typeface="Calibri"/>
                <a:cs typeface="Calibri"/>
              </a:rPr>
              <a:t>Ago-</a:t>
            </a:r>
            <a:r>
              <a:rPr dirty="0" sz="1350" spc="-25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r>
              <a:rPr dirty="0" sz="135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057" sz="2025" spc="-15">
                <a:solidFill>
                  <a:srgbClr val="FFFFFF"/>
                </a:solidFill>
                <a:latin typeface="Calibri"/>
                <a:cs typeface="Calibri"/>
              </a:rPr>
              <a:t>Sep-</a:t>
            </a:r>
            <a:r>
              <a:rPr dirty="0" baseline="2057" sz="2025" spc="-37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endParaRPr baseline="2057" sz="2025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48529" y="5507820"/>
            <a:ext cx="4590415" cy="4590415"/>
            <a:chOff x="2848529" y="5507820"/>
            <a:chExt cx="4590415" cy="4590415"/>
          </a:xfrm>
        </p:grpSpPr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48529" y="5507820"/>
              <a:ext cx="4589861" cy="458985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10527" y="7781544"/>
              <a:ext cx="905255" cy="44195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49568" y="7165848"/>
              <a:ext cx="865631" cy="438912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6471005" y="6918976"/>
            <a:ext cx="874394" cy="1268095"/>
          </a:xfrm>
          <a:prstGeom prst="rect">
            <a:avLst/>
          </a:prstGeom>
        </p:spPr>
        <p:txBody>
          <a:bodyPr wrap="square" lIns="0" tIns="2298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dirty="0" sz="2650" spc="-20">
                <a:solidFill>
                  <a:srgbClr val="FFFFFF"/>
                </a:solidFill>
                <a:latin typeface="Tahoma"/>
                <a:cs typeface="Tahoma"/>
              </a:rPr>
              <a:t>8.1%</a:t>
            </a:r>
            <a:endParaRPr sz="2650">
              <a:latin typeface="Tahoma"/>
              <a:cs typeface="Tahoma"/>
            </a:endParaRPr>
          </a:p>
          <a:p>
            <a:pPr marL="53975">
              <a:lnSpc>
                <a:spcPct val="100000"/>
              </a:lnSpc>
              <a:spcBef>
                <a:spcPts val="1715"/>
              </a:spcBef>
            </a:pPr>
            <a:r>
              <a:rPr dirty="0" sz="2650" spc="-20">
                <a:solidFill>
                  <a:srgbClr val="FFFFFF"/>
                </a:solidFill>
                <a:latin typeface="Tahoma"/>
                <a:cs typeface="Tahoma"/>
              </a:rPr>
              <a:t>3.7%</a:t>
            </a:r>
            <a:endParaRPr sz="2650">
              <a:latin typeface="Tahoma"/>
              <a:cs typeface="Tahom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50791" y="7668768"/>
            <a:ext cx="2179319" cy="86867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4138040" y="7636611"/>
            <a:ext cx="2011045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45">
                <a:solidFill>
                  <a:srgbClr val="2EB259"/>
                </a:solidFill>
                <a:latin typeface="Tahoma"/>
                <a:cs typeface="Tahoma"/>
              </a:rPr>
              <a:t>88.2%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99432" y="6833616"/>
            <a:ext cx="1097279" cy="111861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708080" y="6823166"/>
            <a:ext cx="87058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155">
                <a:solidFill>
                  <a:srgbClr val="2EB259"/>
                </a:solidFill>
                <a:latin typeface="Tahoma"/>
                <a:cs typeface="Tahoma"/>
              </a:rPr>
              <a:t>SI</a:t>
            </a:r>
            <a:endParaRPr sz="6700">
              <a:latin typeface="Tahoma"/>
              <a:cs typeface="Tahoma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414079" y="9928326"/>
          <a:ext cx="2159000" cy="95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880"/>
                <a:gridCol w="609600"/>
                <a:gridCol w="655319"/>
              </a:tblGrid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85.4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88.2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9.8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8.1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4.8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3.7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grpSp>
        <p:nvGrpSpPr>
          <p:cNvPr id="25" name="object 25"/>
          <p:cNvGrpSpPr/>
          <p:nvPr/>
        </p:nvGrpSpPr>
        <p:grpSpPr>
          <a:xfrm>
            <a:off x="1224930" y="9533032"/>
            <a:ext cx="620395" cy="398145"/>
            <a:chOff x="1224930" y="9533032"/>
            <a:chExt cx="620395" cy="398145"/>
          </a:xfrm>
        </p:grpSpPr>
        <p:sp>
          <p:nvSpPr>
            <p:cNvPr id="26" name="object 26"/>
            <p:cNvSpPr/>
            <p:nvPr/>
          </p:nvSpPr>
          <p:spPr>
            <a:xfrm>
              <a:off x="1841538" y="9547326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40">
                  <a:moveTo>
                    <a:pt x="0" y="0"/>
                  </a:moveTo>
                  <a:lnTo>
                    <a:pt x="0" y="383374"/>
                  </a:lnTo>
                </a:path>
              </a:pathLst>
            </a:custGeom>
            <a:ln w="7143">
              <a:solidFill>
                <a:srgbClr val="D7D8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1232074" y="9547326"/>
              <a:ext cx="0" cy="383540"/>
            </a:xfrm>
            <a:custGeom>
              <a:avLst/>
              <a:gdLst/>
              <a:ahLst/>
              <a:cxnLst/>
              <a:rect l="l" t="t" r="r" b="b"/>
              <a:pathLst>
                <a:path w="0" h="383540">
                  <a:moveTo>
                    <a:pt x="0" y="0"/>
                  </a:moveTo>
                  <a:lnTo>
                    <a:pt x="0" y="383374"/>
                  </a:lnTo>
                </a:path>
              </a:pathLst>
            </a:custGeom>
            <a:ln w="14287">
              <a:solidFill>
                <a:srgbClr val="383A3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24930" y="9533032"/>
              <a:ext cx="620395" cy="14604"/>
            </a:xfrm>
            <a:custGeom>
              <a:avLst/>
              <a:gdLst/>
              <a:ahLst/>
              <a:cxnLst/>
              <a:rect l="l" t="t" r="r" b="b"/>
              <a:pathLst>
                <a:path w="620394" h="14604">
                  <a:moveTo>
                    <a:pt x="0" y="14287"/>
                  </a:moveTo>
                  <a:lnTo>
                    <a:pt x="620176" y="14287"/>
                  </a:lnTo>
                  <a:lnTo>
                    <a:pt x="620176" y="0"/>
                  </a:lnTo>
                  <a:lnTo>
                    <a:pt x="0" y="0"/>
                  </a:lnTo>
                  <a:lnTo>
                    <a:pt x="0" y="14287"/>
                  </a:lnTo>
                  <a:close/>
                </a:path>
              </a:pathLst>
            </a:custGeom>
            <a:solidFill>
              <a:srgbClr val="383A3C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" name="object 2"/>
          <p:cNvGrpSpPr/>
          <p:nvPr/>
        </p:nvGrpSpPr>
        <p:grpSpPr>
          <a:xfrm>
            <a:off x="0" y="11067608"/>
            <a:ext cx="10287000" cy="1696085"/>
            <a:chOff x="0" y="11067608"/>
            <a:chExt cx="10287000" cy="1696085"/>
          </a:xfrm>
        </p:grpSpPr>
        <p:sp>
          <p:nvSpPr>
            <p:cNvPr id="3" name="object 3"/>
            <p:cNvSpPr/>
            <p:nvPr/>
          </p:nvSpPr>
          <p:spPr>
            <a:xfrm>
              <a:off x="0" y="11067618"/>
              <a:ext cx="10287000" cy="1102995"/>
            </a:xfrm>
            <a:custGeom>
              <a:avLst/>
              <a:gdLst/>
              <a:ahLst/>
              <a:cxnLst/>
              <a:rect l="l" t="t" r="r" b="b"/>
              <a:pathLst>
                <a:path w="10287000" h="1102995">
                  <a:moveTo>
                    <a:pt x="10286987" y="0"/>
                  </a:moveTo>
                  <a:lnTo>
                    <a:pt x="9972192" y="0"/>
                  </a:lnTo>
                  <a:lnTo>
                    <a:pt x="362788" y="0"/>
                  </a:lnTo>
                  <a:lnTo>
                    <a:pt x="0" y="0"/>
                  </a:lnTo>
                  <a:lnTo>
                    <a:pt x="0" y="1060196"/>
                  </a:lnTo>
                  <a:lnTo>
                    <a:pt x="362788" y="1060196"/>
                  </a:lnTo>
                  <a:lnTo>
                    <a:pt x="362788" y="1102652"/>
                  </a:lnTo>
                  <a:lnTo>
                    <a:pt x="9972192" y="1102652"/>
                  </a:lnTo>
                  <a:lnTo>
                    <a:pt x="9972192" y="1060196"/>
                  </a:lnTo>
                  <a:lnTo>
                    <a:pt x="10286987" y="1060196"/>
                  </a:lnTo>
                  <a:lnTo>
                    <a:pt x="10286987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407238" y="10668435"/>
            <a:ext cx="9525000" cy="13931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8265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ct val="100000"/>
              </a:lnSpc>
              <a:spcBef>
                <a:spcPts val="153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diálogos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anteriores,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este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décimo</a:t>
            </a:r>
            <a:r>
              <a:rPr dirty="0" sz="1500" spc="35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octavo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proceso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diálogo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supone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venezolanos,</a:t>
            </a:r>
            <a:r>
              <a:rPr dirty="0" sz="1500" spc="34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500" spc="3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demora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indefinida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ciudadanía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está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cansada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costear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,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que,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5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diálogos</a:t>
            </a:r>
            <a:r>
              <a:rPr dirty="0" sz="15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anteriores,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coincide</a:t>
            </a:r>
            <a:r>
              <a:rPr dirty="0" sz="15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suspicazmente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5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el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surgimiento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 de negocios y acuerdos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poco claros, lo que advierte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sobre un riesgo real, en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 que unos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pocos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5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aprovechen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demoras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sus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prebendas,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detrimento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pueblo.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88.2%</a:t>
            </a:r>
            <a:r>
              <a:rPr dirty="0" sz="15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coincide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esto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ya</a:t>
            </a:r>
            <a:r>
              <a:rPr dirty="0" sz="15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está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ocurriendo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8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3789782"/>
            <a:ext cx="10287000" cy="1380490"/>
            <a:chOff x="0" y="3789782"/>
            <a:chExt cx="10287000" cy="1380490"/>
          </a:xfrm>
        </p:grpSpPr>
        <p:sp>
          <p:nvSpPr>
            <p:cNvPr id="13" name="object 13"/>
            <p:cNvSpPr/>
            <p:nvPr/>
          </p:nvSpPr>
          <p:spPr>
            <a:xfrm>
              <a:off x="7848625" y="4113453"/>
              <a:ext cx="2438400" cy="647700"/>
            </a:xfrm>
            <a:custGeom>
              <a:avLst/>
              <a:gdLst/>
              <a:ahLst/>
              <a:cxnLst/>
              <a:rect l="l" t="t" r="r" b="b"/>
              <a:pathLst>
                <a:path w="2438400" h="647700">
                  <a:moveTo>
                    <a:pt x="2438362" y="363435"/>
                  </a:moveTo>
                  <a:lnTo>
                    <a:pt x="2054821" y="363435"/>
                  </a:lnTo>
                  <a:lnTo>
                    <a:pt x="2044103" y="363435"/>
                  </a:lnTo>
                  <a:lnTo>
                    <a:pt x="1502473" y="363435"/>
                  </a:lnTo>
                  <a:lnTo>
                    <a:pt x="1502473" y="358863"/>
                  </a:lnTo>
                  <a:lnTo>
                    <a:pt x="1500009" y="358863"/>
                  </a:lnTo>
                  <a:lnTo>
                    <a:pt x="1482966" y="289306"/>
                  </a:lnTo>
                  <a:lnTo>
                    <a:pt x="1456944" y="183121"/>
                  </a:lnTo>
                  <a:lnTo>
                    <a:pt x="1417027" y="432092"/>
                  </a:lnTo>
                  <a:lnTo>
                    <a:pt x="1383588" y="160769"/>
                  </a:lnTo>
                  <a:lnTo>
                    <a:pt x="1363764" y="0"/>
                  </a:lnTo>
                  <a:lnTo>
                    <a:pt x="1287716" y="537781"/>
                  </a:lnTo>
                  <a:lnTo>
                    <a:pt x="1253223" y="337159"/>
                  </a:lnTo>
                  <a:lnTo>
                    <a:pt x="1195882" y="337159"/>
                  </a:lnTo>
                  <a:lnTo>
                    <a:pt x="1184821" y="302933"/>
                  </a:lnTo>
                  <a:lnTo>
                    <a:pt x="1157516" y="218465"/>
                  </a:lnTo>
                  <a:lnTo>
                    <a:pt x="1129677" y="362521"/>
                  </a:lnTo>
                  <a:lnTo>
                    <a:pt x="1096378" y="362521"/>
                  </a:lnTo>
                  <a:lnTo>
                    <a:pt x="1074826" y="312216"/>
                  </a:lnTo>
                  <a:lnTo>
                    <a:pt x="1045425" y="243624"/>
                  </a:lnTo>
                  <a:lnTo>
                    <a:pt x="1024763" y="337159"/>
                  </a:lnTo>
                  <a:lnTo>
                    <a:pt x="995387" y="337159"/>
                  </a:lnTo>
                  <a:lnTo>
                    <a:pt x="984504" y="363435"/>
                  </a:lnTo>
                  <a:lnTo>
                    <a:pt x="597014" y="363435"/>
                  </a:lnTo>
                  <a:lnTo>
                    <a:pt x="579437" y="363435"/>
                  </a:lnTo>
                  <a:lnTo>
                    <a:pt x="0" y="363435"/>
                  </a:lnTo>
                  <a:lnTo>
                    <a:pt x="0" y="384517"/>
                  </a:lnTo>
                  <a:lnTo>
                    <a:pt x="579437" y="384517"/>
                  </a:lnTo>
                  <a:lnTo>
                    <a:pt x="597014" y="384517"/>
                  </a:lnTo>
                  <a:lnTo>
                    <a:pt x="998626" y="384517"/>
                  </a:lnTo>
                  <a:lnTo>
                    <a:pt x="1009523" y="358241"/>
                  </a:lnTo>
                  <a:lnTo>
                    <a:pt x="1041704" y="358241"/>
                  </a:lnTo>
                  <a:lnTo>
                    <a:pt x="1051890" y="312216"/>
                  </a:lnTo>
                  <a:lnTo>
                    <a:pt x="1082459" y="383603"/>
                  </a:lnTo>
                  <a:lnTo>
                    <a:pt x="1147038" y="383603"/>
                  </a:lnTo>
                  <a:lnTo>
                    <a:pt x="1151128" y="362521"/>
                  </a:lnTo>
                  <a:lnTo>
                    <a:pt x="1162646" y="302933"/>
                  </a:lnTo>
                  <a:lnTo>
                    <a:pt x="1180490" y="358241"/>
                  </a:lnTo>
                  <a:lnTo>
                    <a:pt x="1235519" y="358241"/>
                  </a:lnTo>
                  <a:lnTo>
                    <a:pt x="1285240" y="647700"/>
                  </a:lnTo>
                  <a:lnTo>
                    <a:pt x="1293495" y="647700"/>
                  </a:lnTo>
                  <a:lnTo>
                    <a:pt x="1309039" y="537781"/>
                  </a:lnTo>
                  <a:lnTo>
                    <a:pt x="1362354" y="160769"/>
                  </a:lnTo>
                  <a:lnTo>
                    <a:pt x="1414208" y="582193"/>
                  </a:lnTo>
                  <a:lnTo>
                    <a:pt x="1438351" y="432092"/>
                  </a:lnTo>
                  <a:lnTo>
                    <a:pt x="1461300" y="289306"/>
                  </a:lnTo>
                  <a:lnTo>
                    <a:pt x="1479397" y="363435"/>
                  </a:lnTo>
                  <a:lnTo>
                    <a:pt x="1476489" y="363435"/>
                  </a:lnTo>
                  <a:lnTo>
                    <a:pt x="1476489" y="384517"/>
                  </a:lnTo>
                  <a:lnTo>
                    <a:pt x="2044103" y="384517"/>
                  </a:lnTo>
                  <a:lnTo>
                    <a:pt x="2054821" y="384517"/>
                  </a:lnTo>
                  <a:lnTo>
                    <a:pt x="2438362" y="384517"/>
                  </a:lnTo>
                  <a:lnTo>
                    <a:pt x="2438362" y="363435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0" y="3789782"/>
              <a:ext cx="7858759" cy="1380490"/>
            </a:xfrm>
            <a:custGeom>
              <a:avLst/>
              <a:gdLst/>
              <a:ahLst/>
              <a:cxnLst/>
              <a:rect l="l" t="t" r="r" b="b"/>
              <a:pathLst>
                <a:path w="7858759" h="1380489">
                  <a:moveTo>
                    <a:pt x="7605255" y="0"/>
                  </a:moveTo>
                  <a:lnTo>
                    <a:pt x="0" y="0"/>
                  </a:lnTo>
                  <a:lnTo>
                    <a:pt x="0" y="1380426"/>
                  </a:lnTo>
                  <a:lnTo>
                    <a:pt x="7605242" y="1380426"/>
                  </a:lnTo>
                  <a:lnTo>
                    <a:pt x="7629764" y="1377266"/>
                  </a:lnTo>
                  <a:lnTo>
                    <a:pt x="7676723" y="1352857"/>
                  </a:lnTo>
                  <a:lnTo>
                    <a:pt x="7720190" y="1306257"/>
                  </a:lnTo>
                  <a:lnTo>
                    <a:pt x="7759312" y="1239779"/>
                  </a:lnTo>
                  <a:lnTo>
                    <a:pt x="7776976" y="1199809"/>
                  </a:lnTo>
                  <a:lnTo>
                    <a:pt x="7793235" y="1155737"/>
                  </a:lnTo>
                  <a:lnTo>
                    <a:pt x="7807980" y="1107852"/>
                  </a:lnTo>
                  <a:lnTo>
                    <a:pt x="7821105" y="1056445"/>
                  </a:lnTo>
                  <a:lnTo>
                    <a:pt x="7832503" y="1001803"/>
                  </a:lnTo>
                  <a:lnTo>
                    <a:pt x="7842069" y="944216"/>
                  </a:lnTo>
                  <a:lnTo>
                    <a:pt x="7849694" y="883974"/>
                  </a:lnTo>
                  <a:lnTo>
                    <a:pt x="7855273" y="821366"/>
                  </a:lnTo>
                  <a:lnTo>
                    <a:pt x="7858439" y="761578"/>
                  </a:lnTo>
                  <a:lnTo>
                    <a:pt x="7858439" y="618837"/>
                  </a:lnTo>
                  <a:lnTo>
                    <a:pt x="7855273" y="559051"/>
                  </a:lnTo>
                  <a:lnTo>
                    <a:pt x="7849694" y="496444"/>
                  </a:lnTo>
                  <a:lnTo>
                    <a:pt x="7842069" y="436203"/>
                  </a:lnTo>
                  <a:lnTo>
                    <a:pt x="7832503" y="378618"/>
                  </a:lnTo>
                  <a:lnTo>
                    <a:pt x="7821105" y="323977"/>
                  </a:lnTo>
                  <a:lnTo>
                    <a:pt x="7807980" y="272570"/>
                  </a:lnTo>
                  <a:lnTo>
                    <a:pt x="7793235" y="224687"/>
                  </a:lnTo>
                  <a:lnTo>
                    <a:pt x="7776976" y="180615"/>
                  </a:lnTo>
                  <a:lnTo>
                    <a:pt x="7759312" y="140646"/>
                  </a:lnTo>
                  <a:lnTo>
                    <a:pt x="7740348" y="105067"/>
                  </a:lnTo>
                  <a:lnTo>
                    <a:pt x="7698947" y="48239"/>
                  </a:lnTo>
                  <a:lnTo>
                    <a:pt x="7653627" y="12445"/>
                  </a:lnTo>
                  <a:lnTo>
                    <a:pt x="7605255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240045" y="3305668"/>
            <a:ext cx="7439659" cy="1811020"/>
          </a:xfrm>
          <a:prstGeom prst="rect">
            <a:avLst/>
          </a:prstGeom>
        </p:spPr>
        <p:txBody>
          <a:bodyPr wrap="square" lIns="0" tIns="1206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algn="ctr" marL="47625">
              <a:lnSpc>
                <a:spcPts val="3195"/>
              </a:lnSpc>
              <a:spcBef>
                <a:spcPts val="1025"/>
              </a:spcBef>
            </a:pPr>
            <a:r>
              <a:rPr dirty="0" sz="2700" spc="-69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15">
                <a:solidFill>
                  <a:srgbClr val="FFFFFF"/>
                </a:solidFill>
                <a:latin typeface="Tahoma"/>
                <a:cs typeface="Tahoma"/>
              </a:rPr>
              <a:t>DeLcY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RODRÍgUeZ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34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PODeR,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MANTeNIDA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15">
                <a:solidFill>
                  <a:srgbClr val="FFFFFF"/>
                </a:solidFill>
                <a:latin typeface="Tahoma"/>
                <a:cs typeface="Tahoma"/>
              </a:rPr>
              <a:t>ALLÍ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40">
                <a:solidFill>
                  <a:srgbClr val="FFFFFF"/>
                </a:solidFill>
                <a:latin typeface="Tahoma"/>
                <a:cs typeface="Tahoma"/>
              </a:rPr>
              <a:t>POR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55">
                <a:solidFill>
                  <a:srgbClr val="FFFFFF"/>
                </a:solidFill>
                <a:latin typeface="Tahoma"/>
                <a:cs typeface="Tahoma"/>
              </a:rPr>
              <a:t>D.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TRUMP:</a:t>
            </a:r>
            <a:endParaRPr sz="2700">
              <a:latin typeface="Tahoma"/>
              <a:cs typeface="Tahoma"/>
            </a:endParaRPr>
          </a:p>
          <a:p>
            <a:pPr algn="ctr" marL="1167765" marR="1111885">
              <a:lnSpc>
                <a:spcPts val="3150"/>
              </a:lnSpc>
              <a:spcBef>
                <a:spcPts val="135"/>
              </a:spcBef>
            </a:pPr>
            <a:r>
              <a:rPr dirty="0" sz="2700" spc="-475">
                <a:solidFill>
                  <a:srgbClr val="FFFFFF"/>
                </a:solidFill>
                <a:latin typeface="Tahoma"/>
                <a:cs typeface="Tahoma"/>
              </a:rPr>
              <a:t>¿HAN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90">
                <a:solidFill>
                  <a:srgbClr val="FFFFFF"/>
                </a:solidFill>
                <a:latin typeface="Tahoma"/>
                <a:cs typeface="Tahoma"/>
              </a:rPr>
              <a:t>MEJORADO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SITUACIÓN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15">
                <a:solidFill>
                  <a:srgbClr val="FFFFFF"/>
                </a:solidFill>
                <a:latin typeface="Tahoma"/>
                <a:cs typeface="Tahoma"/>
              </a:rPr>
              <a:t>ECONÓMICA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7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CALIDAD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VIDA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HOGAR?</a:t>
            </a:r>
            <a:endParaRPr sz="2700">
              <a:latin typeface="Tahoma"/>
              <a:cs typeface="Tahoma"/>
            </a:endParaRPr>
          </a:p>
        </p:txBody>
      </p:sp>
      <p:pic>
        <p:nvPicPr>
          <p:cNvPr id="43" name="object 4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90205" y="5427383"/>
            <a:ext cx="252506" cy="252501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90205" y="5834812"/>
            <a:ext cx="252506" cy="25250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90205" y="6244056"/>
            <a:ext cx="252506" cy="252501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634906" y="5299399"/>
            <a:ext cx="139065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37500"/>
              </a:lnSpc>
              <a:spcBef>
                <a:spcPts val="95"/>
              </a:spcBef>
            </a:pPr>
            <a:r>
              <a:rPr dirty="0" sz="1850" spc="135">
                <a:latin typeface="Arial"/>
                <a:cs typeface="Arial"/>
              </a:rPr>
              <a:t>SI 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262341" y="9754616"/>
            <a:ext cx="1195070" cy="390525"/>
          </a:xfrm>
          <a:custGeom>
            <a:avLst/>
            <a:gdLst/>
            <a:ahLst/>
            <a:cxnLst/>
            <a:rect l="l" t="t" r="r" b="b"/>
            <a:pathLst>
              <a:path w="1195070" h="390525">
                <a:moveTo>
                  <a:pt x="1194574" y="0"/>
                </a:moveTo>
                <a:lnTo>
                  <a:pt x="592162" y="0"/>
                </a:lnTo>
                <a:lnTo>
                  <a:pt x="587400" y="0"/>
                </a:lnTo>
                <a:lnTo>
                  <a:pt x="0" y="0"/>
                </a:lnTo>
                <a:lnTo>
                  <a:pt x="0" y="385762"/>
                </a:lnTo>
                <a:lnTo>
                  <a:pt x="587400" y="385762"/>
                </a:lnTo>
                <a:lnTo>
                  <a:pt x="587400" y="390525"/>
                </a:lnTo>
                <a:lnTo>
                  <a:pt x="592162" y="390525"/>
                </a:lnTo>
                <a:lnTo>
                  <a:pt x="592162" y="385762"/>
                </a:lnTo>
                <a:lnTo>
                  <a:pt x="1194574" y="385762"/>
                </a:lnTo>
                <a:lnTo>
                  <a:pt x="1194574" y="0"/>
                </a:lnTo>
                <a:close/>
              </a:path>
            </a:pathLst>
          </a:custGeom>
          <a:solidFill>
            <a:srgbClr val="383A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257588" y="9749859"/>
            <a:ext cx="1199515" cy="39052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52069">
              <a:lnSpc>
                <a:spcPct val="100000"/>
              </a:lnSpc>
              <a:spcBef>
                <a:spcPts val="580"/>
              </a:spcBef>
            </a:pPr>
            <a:r>
              <a:rPr dirty="0" baseline="2057" sz="2025" spc="-15">
                <a:solidFill>
                  <a:srgbClr val="FFFFFF"/>
                </a:solidFill>
                <a:latin typeface="Calibri"/>
                <a:cs typeface="Calibri"/>
              </a:rPr>
              <a:t>Ago-</a:t>
            </a:r>
            <a:r>
              <a:rPr dirty="0" baseline="2057" sz="2025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r>
              <a:rPr dirty="0" baseline="2057" sz="2025" spc="172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sz="1350" spc="-10">
                <a:solidFill>
                  <a:srgbClr val="FFFFFF"/>
                </a:solidFill>
                <a:latin typeface="Calibri"/>
                <a:cs typeface="Calibri"/>
              </a:rPr>
              <a:t>Sep-</a:t>
            </a:r>
            <a:r>
              <a:rPr dirty="0" sz="1350" spc="-25">
                <a:solidFill>
                  <a:srgbClr val="FFFFFF"/>
                </a:solidFill>
                <a:latin typeface="Calibri"/>
                <a:cs typeface="Calibri"/>
              </a:rPr>
              <a:t>26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414079" y="10140378"/>
          <a:ext cx="2119630" cy="95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900"/>
                <a:gridCol w="587375"/>
                <a:gridCol w="604519"/>
              </a:tblGrid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1.9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1.7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1877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93.2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95.1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4.9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3.2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grpSp>
        <p:nvGrpSpPr>
          <p:cNvPr id="26" name="object 26"/>
          <p:cNvGrpSpPr/>
          <p:nvPr/>
        </p:nvGrpSpPr>
        <p:grpSpPr>
          <a:xfrm>
            <a:off x="1257588" y="9749859"/>
            <a:ext cx="598170" cy="393065"/>
            <a:chOff x="1257588" y="9749859"/>
            <a:chExt cx="598170" cy="393065"/>
          </a:xfrm>
        </p:grpSpPr>
        <p:sp>
          <p:nvSpPr>
            <p:cNvPr id="27" name="object 27"/>
            <p:cNvSpPr/>
            <p:nvPr/>
          </p:nvSpPr>
          <p:spPr>
            <a:xfrm>
              <a:off x="1852117" y="9764141"/>
              <a:ext cx="0" cy="379095"/>
            </a:xfrm>
            <a:custGeom>
              <a:avLst/>
              <a:gdLst/>
              <a:ahLst/>
              <a:cxnLst/>
              <a:rect l="l" t="t" r="r" b="b"/>
              <a:pathLst>
                <a:path w="0" h="379095">
                  <a:moveTo>
                    <a:pt x="0" y="0"/>
                  </a:moveTo>
                  <a:lnTo>
                    <a:pt x="0" y="378625"/>
                  </a:lnTo>
                </a:path>
              </a:pathLst>
            </a:custGeom>
            <a:ln w="7143">
              <a:solidFill>
                <a:srgbClr val="D7D8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264732" y="9764141"/>
              <a:ext cx="0" cy="379095"/>
            </a:xfrm>
            <a:custGeom>
              <a:avLst/>
              <a:gdLst/>
              <a:ahLst/>
              <a:cxnLst/>
              <a:rect l="l" t="t" r="r" b="b"/>
              <a:pathLst>
                <a:path w="0" h="379095">
                  <a:moveTo>
                    <a:pt x="0" y="0"/>
                  </a:moveTo>
                  <a:lnTo>
                    <a:pt x="0" y="378625"/>
                  </a:lnTo>
                </a:path>
              </a:pathLst>
            </a:custGeom>
            <a:ln w="14287">
              <a:solidFill>
                <a:srgbClr val="383A3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257588" y="9749859"/>
              <a:ext cx="598170" cy="14604"/>
            </a:xfrm>
            <a:custGeom>
              <a:avLst/>
              <a:gdLst/>
              <a:ahLst/>
              <a:cxnLst/>
              <a:rect l="l" t="t" r="r" b="b"/>
              <a:pathLst>
                <a:path w="598169" h="14604">
                  <a:moveTo>
                    <a:pt x="0" y="14287"/>
                  </a:moveTo>
                  <a:lnTo>
                    <a:pt x="598110" y="14287"/>
                  </a:lnTo>
                  <a:lnTo>
                    <a:pt x="598110" y="0"/>
                  </a:lnTo>
                  <a:lnTo>
                    <a:pt x="0" y="0"/>
                  </a:lnTo>
                  <a:lnTo>
                    <a:pt x="0" y="14287"/>
                  </a:lnTo>
                  <a:close/>
                </a:path>
              </a:pathLst>
            </a:custGeom>
            <a:solidFill>
              <a:srgbClr val="383A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" name="object 2"/>
          <p:cNvSpPr/>
          <p:nvPr/>
        </p:nvSpPr>
        <p:spPr>
          <a:xfrm>
            <a:off x="0" y="11284431"/>
            <a:ext cx="10287000" cy="843915"/>
          </a:xfrm>
          <a:custGeom>
            <a:avLst/>
            <a:gdLst/>
            <a:ahLst/>
            <a:cxnLst/>
            <a:rect l="l" t="t" r="r" b="b"/>
            <a:pathLst>
              <a:path w="10287000" h="843915">
                <a:moveTo>
                  <a:pt x="10286999" y="0"/>
                </a:moveTo>
                <a:lnTo>
                  <a:pt x="0" y="0"/>
                </a:lnTo>
                <a:lnTo>
                  <a:pt x="0" y="843379"/>
                </a:lnTo>
                <a:lnTo>
                  <a:pt x="10286999" y="843379"/>
                </a:lnTo>
                <a:lnTo>
                  <a:pt x="10286999" y="0"/>
                </a:lnTo>
                <a:close/>
              </a:path>
            </a:pathLst>
          </a:custGeom>
          <a:solidFill>
            <a:srgbClr val="EFF0E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2848546" y="5507734"/>
            <a:ext cx="7439025" cy="5780405"/>
            <a:chOff x="2848546" y="5507734"/>
            <a:chExt cx="7439025" cy="5780405"/>
          </a:xfrm>
        </p:grpSpPr>
        <p:sp>
          <p:nvSpPr>
            <p:cNvPr id="4" name="object 4"/>
            <p:cNvSpPr/>
            <p:nvPr/>
          </p:nvSpPr>
          <p:spPr>
            <a:xfrm>
              <a:off x="2848546" y="7558023"/>
              <a:ext cx="1154430" cy="245110"/>
            </a:xfrm>
            <a:custGeom>
              <a:avLst/>
              <a:gdLst/>
              <a:ahLst/>
              <a:cxnLst/>
              <a:rect l="l" t="t" r="r" b="b"/>
              <a:pathLst>
                <a:path w="1154429" h="245109">
                  <a:moveTo>
                    <a:pt x="13081" y="0"/>
                  </a:moveTo>
                  <a:lnTo>
                    <a:pt x="8370" y="48819"/>
                  </a:lnTo>
                  <a:lnTo>
                    <a:pt x="4707" y="97696"/>
                  </a:lnTo>
                  <a:lnTo>
                    <a:pt x="2091" y="146630"/>
                  </a:lnTo>
                  <a:lnTo>
                    <a:pt x="522" y="195620"/>
                  </a:lnTo>
                  <a:lnTo>
                    <a:pt x="0" y="244665"/>
                  </a:lnTo>
                  <a:lnTo>
                    <a:pt x="1147470" y="244665"/>
                  </a:lnTo>
                  <a:lnTo>
                    <a:pt x="1147879" y="214016"/>
                  </a:lnTo>
                  <a:lnTo>
                    <a:pt x="1149108" y="183410"/>
                  </a:lnTo>
                  <a:lnTo>
                    <a:pt x="1151156" y="152846"/>
                  </a:lnTo>
                  <a:lnTo>
                    <a:pt x="1154023" y="122326"/>
                  </a:lnTo>
                  <a:lnTo>
                    <a:pt x="13081" y="0"/>
                  </a:lnTo>
                  <a:close/>
                </a:path>
              </a:pathLst>
            </a:custGeom>
            <a:solidFill>
              <a:srgbClr val="2EB2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61627" y="5507734"/>
              <a:ext cx="4577080" cy="4590415"/>
            </a:xfrm>
            <a:custGeom>
              <a:avLst/>
              <a:gdLst/>
              <a:ahLst/>
              <a:cxnLst/>
              <a:rect l="l" t="t" r="r" b="b"/>
              <a:pathLst>
                <a:path w="4577080" h="4590415">
                  <a:moveTo>
                    <a:pt x="2278943" y="0"/>
                  </a:moveTo>
                  <a:lnTo>
                    <a:pt x="2207526" y="1208"/>
                  </a:lnTo>
                  <a:lnTo>
                    <a:pt x="2136194" y="4627"/>
                  </a:lnTo>
                  <a:lnTo>
                    <a:pt x="2064994" y="10275"/>
                  </a:lnTo>
                  <a:lnTo>
                    <a:pt x="1994014" y="18124"/>
                  </a:lnTo>
                  <a:lnTo>
                    <a:pt x="1923300" y="28182"/>
                  </a:lnTo>
                  <a:lnTo>
                    <a:pt x="1852947" y="40439"/>
                  </a:lnTo>
                  <a:lnTo>
                    <a:pt x="1783003" y="54878"/>
                  </a:lnTo>
                  <a:lnTo>
                    <a:pt x="1713538" y="71486"/>
                  </a:lnTo>
                  <a:lnTo>
                    <a:pt x="1644624" y="90247"/>
                  </a:lnTo>
                  <a:lnTo>
                    <a:pt x="1576335" y="111142"/>
                  </a:lnTo>
                  <a:lnTo>
                    <a:pt x="1508721" y="134151"/>
                  </a:lnTo>
                  <a:lnTo>
                    <a:pt x="1441864" y="159259"/>
                  </a:lnTo>
                  <a:lnTo>
                    <a:pt x="1375816" y="186424"/>
                  </a:lnTo>
                  <a:lnTo>
                    <a:pt x="1310644" y="215646"/>
                  </a:lnTo>
                  <a:lnTo>
                    <a:pt x="1246416" y="246876"/>
                  </a:lnTo>
                  <a:lnTo>
                    <a:pt x="1183189" y="280082"/>
                  </a:lnTo>
                  <a:lnTo>
                    <a:pt x="1121029" y="315240"/>
                  </a:lnTo>
                  <a:lnTo>
                    <a:pt x="1059981" y="352326"/>
                  </a:lnTo>
                  <a:lnTo>
                    <a:pt x="1000125" y="391288"/>
                  </a:lnTo>
                  <a:lnTo>
                    <a:pt x="941509" y="432090"/>
                  </a:lnTo>
                  <a:lnTo>
                    <a:pt x="884199" y="474702"/>
                  </a:lnTo>
                  <a:lnTo>
                    <a:pt x="828232" y="519071"/>
                  </a:lnTo>
                  <a:lnTo>
                    <a:pt x="773684" y="565164"/>
                  </a:lnTo>
                  <a:lnTo>
                    <a:pt x="720583" y="612933"/>
                  </a:lnTo>
                  <a:lnTo>
                    <a:pt x="668997" y="662331"/>
                  </a:lnTo>
                  <a:lnTo>
                    <a:pt x="618980" y="713309"/>
                  </a:lnTo>
                  <a:lnTo>
                    <a:pt x="570572" y="765811"/>
                  </a:lnTo>
                  <a:lnTo>
                    <a:pt x="523816" y="819802"/>
                  </a:lnTo>
                  <a:lnTo>
                    <a:pt x="478764" y="875222"/>
                  </a:lnTo>
                  <a:lnTo>
                    <a:pt x="435463" y="932019"/>
                  </a:lnTo>
                  <a:lnTo>
                    <a:pt x="393954" y="990131"/>
                  </a:lnTo>
                  <a:lnTo>
                    <a:pt x="354261" y="1049508"/>
                  </a:lnTo>
                  <a:lnTo>
                    <a:pt x="316445" y="1110095"/>
                  </a:lnTo>
                  <a:lnTo>
                    <a:pt x="280523" y="1171827"/>
                  </a:lnTo>
                  <a:lnTo>
                    <a:pt x="246545" y="1234644"/>
                  </a:lnTo>
                  <a:lnTo>
                    <a:pt x="214537" y="1298489"/>
                  </a:lnTo>
                  <a:lnTo>
                    <a:pt x="184531" y="1363295"/>
                  </a:lnTo>
                  <a:lnTo>
                    <a:pt x="156554" y="1429011"/>
                  </a:lnTo>
                  <a:lnTo>
                    <a:pt x="130644" y="1495566"/>
                  </a:lnTo>
                  <a:lnTo>
                    <a:pt x="106810" y="1562887"/>
                  </a:lnTo>
                  <a:lnTo>
                    <a:pt x="85090" y="1630922"/>
                  </a:lnTo>
                  <a:lnTo>
                    <a:pt x="65484" y="1699599"/>
                  </a:lnTo>
                  <a:lnTo>
                    <a:pt x="48031" y="1768857"/>
                  </a:lnTo>
                  <a:lnTo>
                    <a:pt x="32742" y="1838617"/>
                  </a:lnTo>
                  <a:lnTo>
                    <a:pt x="19634" y="1908824"/>
                  </a:lnTo>
                  <a:lnTo>
                    <a:pt x="8716" y="1979404"/>
                  </a:lnTo>
                  <a:lnTo>
                    <a:pt x="0" y="2050289"/>
                  </a:lnTo>
                  <a:lnTo>
                    <a:pt x="1140942" y="2172616"/>
                  </a:lnTo>
                  <a:lnTo>
                    <a:pt x="1142978" y="2154880"/>
                  </a:lnTo>
                  <a:lnTo>
                    <a:pt x="1145293" y="2137181"/>
                  </a:lnTo>
                  <a:lnTo>
                    <a:pt x="1153898" y="2084308"/>
                  </a:lnTo>
                  <a:lnTo>
                    <a:pt x="1164958" y="2031900"/>
                  </a:lnTo>
                  <a:lnTo>
                    <a:pt x="1178445" y="1980072"/>
                  </a:lnTo>
                  <a:lnTo>
                    <a:pt x="1194342" y="1928923"/>
                  </a:lnTo>
                  <a:lnTo>
                    <a:pt x="1212607" y="1878568"/>
                  </a:lnTo>
                  <a:lnTo>
                    <a:pt x="1233195" y="1829119"/>
                  </a:lnTo>
                  <a:lnTo>
                    <a:pt x="1256083" y="1780700"/>
                  </a:lnTo>
                  <a:lnTo>
                    <a:pt x="1281203" y="1733388"/>
                  </a:lnTo>
                  <a:lnTo>
                    <a:pt x="1308496" y="1687304"/>
                  </a:lnTo>
                  <a:lnTo>
                    <a:pt x="1337906" y="1642543"/>
                  </a:lnTo>
                  <a:lnTo>
                    <a:pt x="1369385" y="1599202"/>
                  </a:lnTo>
                  <a:lnTo>
                    <a:pt x="1402845" y="1557381"/>
                  </a:lnTo>
                  <a:lnTo>
                    <a:pt x="1438221" y="1517161"/>
                  </a:lnTo>
                  <a:lnTo>
                    <a:pt x="1475435" y="1478649"/>
                  </a:lnTo>
                  <a:lnTo>
                    <a:pt x="1514406" y="1441904"/>
                  </a:lnTo>
                  <a:lnTo>
                    <a:pt x="1555053" y="1407017"/>
                  </a:lnTo>
                  <a:lnTo>
                    <a:pt x="1597281" y="1374064"/>
                  </a:lnTo>
                  <a:lnTo>
                    <a:pt x="1641005" y="1343115"/>
                  </a:lnTo>
                  <a:lnTo>
                    <a:pt x="1686114" y="1314252"/>
                  </a:lnTo>
                  <a:lnTo>
                    <a:pt x="1732532" y="1287519"/>
                  </a:lnTo>
                  <a:lnTo>
                    <a:pt x="1780139" y="1262982"/>
                  </a:lnTo>
                  <a:lnTo>
                    <a:pt x="1828850" y="1240690"/>
                  </a:lnTo>
                  <a:lnTo>
                    <a:pt x="1878528" y="1220701"/>
                  </a:lnTo>
                  <a:lnTo>
                    <a:pt x="1929104" y="1203047"/>
                  </a:lnTo>
                  <a:lnTo>
                    <a:pt x="1980444" y="1187780"/>
                  </a:lnTo>
                  <a:lnTo>
                    <a:pt x="2032431" y="1174916"/>
                  </a:lnTo>
                  <a:lnTo>
                    <a:pt x="2084972" y="1164497"/>
                  </a:lnTo>
                  <a:lnTo>
                    <a:pt x="2137946" y="1156539"/>
                  </a:lnTo>
                  <a:lnTo>
                    <a:pt x="2191230" y="1151067"/>
                  </a:lnTo>
                  <a:lnTo>
                    <a:pt x="2244699" y="1148081"/>
                  </a:lnTo>
                  <a:lnTo>
                    <a:pt x="2280410" y="1147479"/>
                  </a:lnTo>
                  <a:lnTo>
                    <a:pt x="2298261" y="1147597"/>
                  </a:lnTo>
                  <a:lnTo>
                    <a:pt x="2351787" y="1149611"/>
                  </a:lnTo>
                  <a:lnTo>
                    <a:pt x="2405163" y="1154119"/>
                  </a:lnTo>
                  <a:lnTo>
                    <a:pt x="2458262" y="1161111"/>
                  </a:lnTo>
                  <a:lnTo>
                    <a:pt x="2510976" y="1170580"/>
                  </a:lnTo>
                  <a:lnTo>
                    <a:pt x="2563201" y="1182495"/>
                  </a:lnTo>
                  <a:lnTo>
                    <a:pt x="2614812" y="1196841"/>
                  </a:lnTo>
                  <a:lnTo>
                    <a:pt x="2665679" y="1213575"/>
                  </a:lnTo>
                  <a:lnTo>
                    <a:pt x="2715728" y="1232654"/>
                  </a:lnTo>
                  <a:lnTo>
                    <a:pt x="2764826" y="1254059"/>
                  </a:lnTo>
                  <a:lnTo>
                    <a:pt x="2812881" y="1277736"/>
                  </a:lnTo>
                  <a:lnTo>
                    <a:pt x="2859773" y="1303618"/>
                  </a:lnTo>
                  <a:lnTo>
                    <a:pt x="2905400" y="1331672"/>
                  </a:lnTo>
                  <a:lnTo>
                    <a:pt x="2949670" y="1361814"/>
                  </a:lnTo>
                  <a:lnTo>
                    <a:pt x="2992490" y="1393998"/>
                  </a:lnTo>
                  <a:lnTo>
                    <a:pt x="3033763" y="1428142"/>
                  </a:lnTo>
                  <a:lnTo>
                    <a:pt x="3073384" y="1464166"/>
                  </a:lnTo>
                  <a:lnTo>
                    <a:pt x="3111295" y="1502011"/>
                  </a:lnTo>
                  <a:lnTo>
                    <a:pt x="3147396" y="1541582"/>
                  </a:lnTo>
                  <a:lnTo>
                    <a:pt x="3181604" y="1582789"/>
                  </a:lnTo>
                  <a:lnTo>
                    <a:pt x="3213858" y="1625550"/>
                  </a:lnTo>
                  <a:lnTo>
                    <a:pt x="3244084" y="1669772"/>
                  </a:lnTo>
                  <a:lnTo>
                    <a:pt x="3272213" y="1715355"/>
                  </a:lnTo>
                  <a:lnTo>
                    <a:pt x="3298177" y="1762202"/>
                  </a:lnTo>
                  <a:lnTo>
                    <a:pt x="3321935" y="1810207"/>
                  </a:lnTo>
                  <a:lnTo>
                    <a:pt x="3343421" y="1859275"/>
                  </a:lnTo>
                  <a:lnTo>
                    <a:pt x="3362592" y="1909288"/>
                  </a:lnTo>
                  <a:lnTo>
                    <a:pt x="3379419" y="1960132"/>
                  </a:lnTo>
                  <a:lnTo>
                    <a:pt x="3393844" y="2011717"/>
                  </a:lnTo>
                  <a:lnTo>
                    <a:pt x="3405849" y="2063916"/>
                  </a:lnTo>
                  <a:lnTo>
                    <a:pt x="3415407" y="2116626"/>
                  </a:lnTo>
                  <a:lnTo>
                    <a:pt x="3422497" y="2169707"/>
                  </a:lnTo>
                  <a:lnTo>
                    <a:pt x="3427096" y="2223073"/>
                  </a:lnTo>
                  <a:lnTo>
                    <a:pt x="3429206" y="2276594"/>
                  </a:lnTo>
                  <a:lnTo>
                    <a:pt x="3429351" y="2294446"/>
                  </a:lnTo>
                  <a:lnTo>
                    <a:pt x="3429215" y="2312303"/>
                  </a:lnTo>
                  <a:lnTo>
                    <a:pt x="3427156" y="2365822"/>
                  </a:lnTo>
                  <a:lnTo>
                    <a:pt x="3422604" y="2419192"/>
                  </a:lnTo>
                  <a:lnTo>
                    <a:pt x="3415563" y="2472296"/>
                  </a:lnTo>
                  <a:lnTo>
                    <a:pt x="3406051" y="2525002"/>
                  </a:lnTo>
                  <a:lnTo>
                    <a:pt x="3394096" y="2577211"/>
                  </a:lnTo>
                  <a:lnTo>
                    <a:pt x="3379706" y="2628804"/>
                  </a:lnTo>
                  <a:lnTo>
                    <a:pt x="3362934" y="2679679"/>
                  </a:lnTo>
                  <a:lnTo>
                    <a:pt x="3343808" y="2729701"/>
                  </a:lnTo>
                  <a:lnTo>
                    <a:pt x="3322361" y="2778780"/>
                  </a:lnTo>
                  <a:lnTo>
                    <a:pt x="3298652" y="2826808"/>
                  </a:lnTo>
                  <a:lnTo>
                    <a:pt x="3272721" y="2873677"/>
                  </a:lnTo>
                  <a:lnTo>
                    <a:pt x="3244634" y="2919287"/>
                  </a:lnTo>
                  <a:lnTo>
                    <a:pt x="3214458" y="2963533"/>
                  </a:lnTo>
                  <a:lnTo>
                    <a:pt x="3182240" y="3006324"/>
                  </a:lnTo>
                  <a:lnTo>
                    <a:pt x="3148062" y="3047567"/>
                  </a:lnTo>
                  <a:lnTo>
                    <a:pt x="3111995" y="3087168"/>
                  </a:lnTo>
                  <a:lnTo>
                    <a:pt x="3074124" y="3125042"/>
                  </a:lnTo>
                  <a:lnTo>
                    <a:pt x="3034523" y="3161107"/>
                  </a:lnTo>
                  <a:lnTo>
                    <a:pt x="2993282" y="3195285"/>
                  </a:lnTo>
                  <a:lnTo>
                    <a:pt x="2950502" y="3227503"/>
                  </a:lnTo>
                  <a:lnTo>
                    <a:pt x="2906250" y="3257691"/>
                  </a:lnTo>
                  <a:lnTo>
                    <a:pt x="2860644" y="3285782"/>
                  </a:lnTo>
                  <a:lnTo>
                    <a:pt x="2813775" y="3311710"/>
                  </a:lnTo>
                  <a:lnTo>
                    <a:pt x="2765755" y="3335415"/>
                  </a:lnTo>
                  <a:lnTo>
                    <a:pt x="2716672" y="3356866"/>
                  </a:lnTo>
                  <a:lnTo>
                    <a:pt x="2666646" y="3376001"/>
                  </a:lnTo>
                  <a:lnTo>
                    <a:pt x="2615774" y="3392779"/>
                  </a:lnTo>
                  <a:lnTo>
                    <a:pt x="2564180" y="3407170"/>
                  </a:lnTo>
                  <a:lnTo>
                    <a:pt x="2511976" y="3419121"/>
                  </a:lnTo>
                  <a:lnTo>
                    <a:pt x="2459262" y="3428639"/>
                  </a:lnTo>
                  <a:lnTo>
                    <a:pt x="2406164" y="3435683"/>
                  </a:lnTo>
                  <a:lnTo>
                    <a:pt x="2352802" y="3440241"/>
                  </a:lnTo>
                  <a:lnTo>
                    <a:pt x="2299277" y="3442296"/>
                  </a:lnTo>
                  <a:lnTo>
                    <a:pt x="2281415" y="3442425"/>
                  </a:lnTo>
                  <a:lnTo>
                    <a:pt x="2263560" y="3442285"/>
                  </a:lnTo>
                  <a:lnTo>
                    <a:pt x="2210054" y="3440190"/>
                  </a:lnTo>
                  <a:lnTo>
                    <a:pt x="2156684" y="3435586"/>
                  </a:lnTo>
                  <a:lnTo>
                    <a:pt x="2103591" y="3428496"/>
                  </a:lnTo>
                  <a:lnTo>
                    <a:pt x="2050881" y="3418950"/>
                  </a:lnTo>
                  <a:lnTo>
                    <a:pt x="1998687" y="3406941"/>
                  </a:lnTo>
                  <a:lnTo>
                    <a:pt x="1947110" y="3392511"/>
                  </a:lnTo>
                  <a:lnTo>
                    <a:pt x="1896254" y="3375701"/>
                  </a:lnTo>
                  <a:lnTo>
                    <a:pt x="1846236" y="3356524"/>
                  </a:lnTo>
                  <a:lnTo>
                    <a:pt x="1797177" y="3335047"/>
                  </a:lnTo>
                  <a:lnTo>
                    <a:pt x="1749172" y="3311288"/>
                  </a:lnTo>
                  <a:lnTo>
                    <a:pt x="1702325" y="3285324"/>
                  </a:lnTo>
                  <a:lnTo>
                    <a:pt x="1656735" y="3257197"/>
                  </a:lnTo>
                  <a:lnTo>
                    <a:pt x="1612519" y="3226982"/>
                  </a:lnTo>
                  <a:lnTo>
                    <a:pt x="1569752" y="3194730"/>
                  </a:lnTo>
                  <a:lnTo>
                    <a:pt x="1528541" y="3160517"/>
                  </a:lnTo>
                  <a:lnTo>
                    <a:pt x="1488969" y="3124418"/>
                  </a:lnTo>
                  <a:lnTo>
                    <a:pt x="1451127" y="3086508"/>
                  </a:lnTo>
                  <a:lnTo>
                    <a:pt x="1415094" y="3046890"/>
                  </a:lnTo>
                  <a:lnTo>
                    <a:pt x="1380947" y="3005615"/>
                  </a:lnTo>
                  <a:lnTo>
                    <a:pt x="1348762" y="2962796"/>
                  </a:lnTo>
                  <a:lnTo>
                    <a:pt x="1318615" y="2918537"/>
                  </a:lnTo>
                  <a:lnTo>
                    <a:pt x="1290569" y="2872905"/>
                  </a:lnTo>
                  <a:lnTo>
                    <a:pt x="1264677" y="2826015"/>
                  </a:lnTo>
                  <a:lnTo>
                    <a:pt x="1241001" y="2777965"/>
                  </a:lnTo>
                  <a:lnTo>
                    <a:pt x="1219593" y="2728863"/>
                  </a:lnTo>
                  <a:lnTo>
                    <a:pt x="1200507" y="2678823"/>
                  </a:lnTo>
                  <a:lnTo>
                    <a:pt x="1183771" y="2627941"/>
                  </a:lnTo>
                  <a:lnTo>
                    <a:pt x="1169424" y="2576340"/>
                  </a:lnTo>
                  <a:lnTo>
                    <a:pt x="1157516" y="2524113"/>
                  </a:lnTo>
                  <a:lnTo>
                    <a:pt x="33147" y="2753285"/>
                  </a:lnTo>
                  <a:lnTo>
                    <a:pt x="48494" y="2823027"/>
                  </a:lnTo>
                  <a:lnTo>
                    <a:pt x="66014" y="2892274"/>
                  </a:lnTo>
                  <a:lnTo>
                    <a:pt x="85672" y="2960932"/>
                  </a:lnTo>
                  <a:lnTo>
                    <a:pt x="107454" y="3028951"/>
                  </a:lnTo>
                  <a:lnTo>
                    <a:pt x="131352" y="3096253"/>
                  </a:lnTo>
                  <a:lnTo>
                    <a:pt x="157327" y="3162784"/>
                  </a:lnTo>
                  <a:lnTo>
                    <a:pt x="185358" y="3228465"/>
                  </a:lnTo>
                  <a:lnTo>
                    <a:pt x="215417" y="3293251"/>
                  </a:lnTo>
                  <a:lnTo>
                    <a:pt x="247483" y="3357068"/>
                  </a:lnTo>
                  <a:lnTo>
                    <a:pt x="281520" y="3419857"/>
                  </a:lnTo>
                  <a:lnTo>
                    <a:pt x="317487" y="3481554"/>
                  </a:lnTo>
                  <a:lnTo>
                    <a:pt x="355358" y="3542107"/>
                  </a:lnTo>
                  <a:lnTo>
                    <a:pt x="395106" y="3601447"/>
                  </a:lnTo>
                  <a:lnTo>
                    <a:pt x="436664" y="3659519"/>
                  </a:lnTo>
                  <a:lnTo>
                    <a:pt x="480020" y="3716280"/>
                  </a:lnTo>
                  <a:lnTo>
                    <a:pt x="525119" y="3771660"/>
                  </a:lnTo>
                  <a:lnTo>
                    <a:pt x="571922" y="3825609"/>
                  </a:lnTo>
                  <a:lnTo>
                    <a:pt x="620382" y="3878073"/>
                  </a:lnTo>
                  <a:lnTo>
                    <a:pt x="670445" y="3929003"/>
                  </a:lnTo>
                  <a:lnTo>
                    <a:pt x="722071" y="3978352"/>
                  </a:lnTo>
                  <a:lnTo>
                    <a:pt x="775204" y="4026079"/>
                  </a:lnTo>
                  <a:lnTo>
                    <a:pt x="829805" y="4072129"/>
                  </a:lnTo>
                  <a:lnTo>
                    <a:pt x="885802" y="4116446"/>
                  </a:lnTo>
                  <a:lnTo>
                    <a:pt x="943152" y="4159010"/>
                  </a:lnTo>
                  <a:lnTo>
                    <a:pt x="1001809" y="4199756"/>
                  </a:lnTo>
                  <a:lnTo>
                    <a:pt x="1061694" y="4238664"/>
                  </a:lnTo>
                  <a:lnTo>
                    <a:pt x="1122770" y="4275690"/>
                  </a:lnTo>
                  <a:lnTo>
                    <a:pt x="1184960" y="4310800"/>
                  </a:lnTo>
                  <a:lnTo>
                    <a:pt x="1248225" y="4343954"/>
                  </a:lnTo>
                  <a:lnTo>
                    <a:pt x="1312481" y="4375126"/>
                  </a:lnTo>
                  <a:lnTo>
                    <a:pt x="1377681" y="4404282"/>
                  </a:lnTo>
                  <a:lnTo>
                    <a:pt x="1443748" y="4431399"/>
                  </a:lnTo>
                  <a:lnTo>
                    <a:pt x="1510631" y="4456444"/>
                  </a:lnTo>
                  <a:lnTo>
                    <a:pt x="1578267" y="4479393"/>
                  </a:lnTo>
                  <a:lnTo>
                    <a:pt x="1646580" y="4500227"/>
                  </a:lnTo>
                  <a:lnTo>
                    <a:pt x="1715503" y="4518928"/>
                  </a:lnTo>
                  <a:lnTo>
                    <a:pt x="1784981" y="4535476"/>
                  </a:lnTo>
                  <a:lnTo>
                    <a:pt x="1854936" y="4549852"/>
                  </a:lnTo>
                  <a:lnTo>
                    <a:pt x="1925308" y="4562046"/>
                  </a:lnTo>
                  <a:lnTo>
                    <a:pt x="1996033" y="4572039"/>
                  </a:lnTo>
                  <a:lnTo>
                    <a:pt x="2067023" y="4579831"/>
                  </a:lnTo>
                  <a:lnTo>
                    <a:pt x="2138222" y="4585412"/>
                  </a:lnTo>
                  <a:lnTo>
                    <a:pt x="2209563" y="4588775"/>
                  </a:lnTo>
                  <a:lnTo>
                    <a:pt x="2280970" y="4589908"/>
                  </a:lnTo>
                  <a:lnTo>
                    <a:pt x="2316682" y="4589649"/>
                  </a:lnTo>
                  <a:lnTo>
                    <a:pt x="2388062" y="4587458"/>
                  </a:lnTo>
                  <a:lnTo>
                    <a:pt x="2459357" y="4583041"/>
                  </a:lnTo>
                  <a:lnTo>
                    <a:pt x="2530457" y="4576411"/>
                  </a:lnTo>
                  <a:lnTo>
                    <a:pt x="2601335" y="4567567"/>
                  </a:lnTo>
                  <a:lnTo>
                    <a:pt x="2671885" y="4556527"/>
                  </a:lnTo>
                  <a:lnTo>
                    <a:pt x="2742077" y="4543299"/>
                  </a:lnTo>
                  <a:lnTo>
                    <a:pt x="2811806" y="4527892"/>
                  </a:lnTo>
                  <a:lnTo>
                    <a:pt x="2881036" y="4510316"/>
                  </a:lnTo>
                  <a:lnTo>
                    <a:pt x="2949673" y="4490603"/>
                  </a:lnTo>
                  <a:lnTo>
                    <a:pt x="3017682" y="4468752"/>
                  </a:lnTo>
                  <a:lnTo>
                    <a:pt x="3084958" y="4444811"/>
                  </a:lnTo>
                  <a:lnTo>
                    <a:pt x="3151473" y="4418777"/>
                  </a:lnTo>
                  <a:lnTo>
                    <a:pt x="3217128" y="4390692"/>
                  </a:lnTo>
                  <a:lnTo>
                    <a:pt x="3281893" y="4360573"/>
                  </a:lnTo>
                  <a:lnTo>
                    <a:pt x="3345678" y="4328459"/>
                  </a:lnTo>
                  <a:lnTo>
                    <a:pt x="3408445" y="4294368"/>
                  </a:lnTo>
                  <a:lnTo>
                    <a:pt x="3470108" y="4258350"/>
                  </a:lnTo>
                  <a:lnTo>
                    <a:pt x="3530629" y="4220421"/>
                  </a:lnTo>
                  <a:lnTo>
                    <a:pt x="3589932" y="4180640"/>
                  </a:lnTo>
                  <a:lnTo>
                    <a:pt x="3647982" y="4139018"/>
                  </a:lnTo>
                  <a:lnTo>
                    <a:pt x="3704694" y="4095622"/>
                  </a:lnTo>
                  <a:lnTo>
                    <a:pt x="3760041" y="4050468"/>
                  </a:lnTo>
                  <a:lnTo>
                    <a:pt x="3813947" y="4003633"/>
                  </a:lnTo>
                  <a:lnTo>
                    <a:pt x="3866380" y="3955126"/>
                  </a:lnTo>
                  <a:lnTo>
                    <a:pt x="3917262" y="3905025"/>
                  </a:lnTo>
                  <a:lnTo>
                    <a:pt x="3966578" y="3853354"/>
                  </a:lnTo>
                  <a:lnTo>
                    <a:pt x="4014252" y="3800186"/>
                  </a:lnTo>
                  <a:lnTo>
                    <a:pt x="4060255" y="3745538"/>
                  </a:lnTo>
                  <a:lnTo>
                    <a:pt x="4104522" y="3689507"/>
                  </a:lnTo>
                  <a:lnTo>
                    <a:pt x="4147034" y="3632114"/>
                  </a:lnTo>
                  <a:lnTo>
                    <a:pt x="4187734" y="3573434"/>
                  </a:lnTo>
                  <a:lnTo>
                    <a:pt x="4226598" y="3513501"/>
                  </a:lnTo>
                  <a:lnTo>
                    <a:pt x="4263574" y="3452407"/>
                  </a:lnTo>
                  <a:lnTo>
                    <a:pt x="4298635" y="3390178"/>
                  </a:lnTo>
                  <a:lnTo>
                    <a:pt x="4331730" y="3326902"/>
                  </a:lnTo>
                  <a:lnTo>
                    <a:pt x="4362851" y="3262608"/>
                  </a:lnTo>
                  <a:lnTo>
                    <a:pt x="4391954" y="3197395"/>
                  </a:lnTo>
                  <a:lnTo>
                    <a:pt x="4419012" y="3131289"/>
                  </a:lnTo>
                  <a:lnTo>
                    <a:pt x="4443995" y="3064390"/>
                  </a:lnTo>
                  <a:lnTo>
                    <a:pt x="4466896" y="2996737"/>
                  </a:lnTo>
                  <a:lnTo>
                    <a:pt x="4487670" y="2928415"/>
                  </a:lnTo>
                  <a:lnTo>
                    <a:pt x="4506316" y="2859461"/>
                  </a:lnTo>
                  <a:lnTo>
                    <a:pt x="4522803" y="2789981"/>
                  </a:lnTo>
                  <a:lnTo>
                    <a:pt x="4537118" y="2720008"/>
                  </a:lnTo>
                  <a:lnTo>
                    <a:pt x="4549253" y="2649632"/>
                  </a:lnTo>
                  <a:lnTo>
                    <a:pt x="4559195" y="2578892"/>
                  </a:lnTo>
                  <a:lnTo>
                    <a:pt x="4566929" y="2507906"/>
                  </a:lnTo>
                  <a:lnTo>
                    <a:pt x="4572451" y="2436695"/>
                  </a:lnTo>
                  <a:lnTo>
                    <a:pt x="4575747" y="2365358"/>
                  </a:lnTo>
                  <a:lnTo>
                    <a:pt x="4576823" y="2293937"/>
                  </a:lnTo>
                  <a:lnTo>
                    <a:pt x="4576532" y="2258233"/>
                  </a:lnTo>
                  <a:lnTo>
                    <a:pt x="4574286" y="2186852"/>
                  </a:lnTo>
                  <a:lnTo>
                    <a:pt x="4569807" y="2115570"/>
                  </a:lnTo>
                  <a:lnTo>
                    <a:pt x="4563110" y="2044460"/>
                  </a:lnTo>
                  <a:lnTo>
                    <a:pt x="4554215" y="1973595"/>
                  </a:lnTo>
                  <a:lnTo>
                    <a:pt x="4543120" y="1903045"/>
                  </a:lnTo>
                  <a:lnTo>
                    <a:pt x="4529829" y="1832876"/>
                  </a:lnTo>
                  <a:lnTo>
                    <a:pt x="4514367" y="1763155"/>
                  </a:lnTo>
                  <a:lnTo>
                    <a:pt x="4496736" y="1693941"/>
                  </a:lnTo>
                  <a:lnTo>
                    <a:pt x="4476953" y="1625309"/>
                  </a:lnTo>
                  <a:lnTo>
                    <a:pt x="4455056" y="1557337"/>
                  </a:lnTo>
                  <a:lnTo>
                    <a:pt x="4431055" y="1490079"/>
                  </a:lnTo>
                  <a:lnTo>
                    <a:pt x="4404969" y="1423590"/>
                  </a:lnTo>
                  <a:lnTo>
                    <a:pt x="4376826" y="1357949"/>
                  </a:lnTo>
                  <a:lnTo>
                    <a:pt x="4346654" y="1293214"/>
                  </a:lnTo>
                  <a:lnTo>
                    <a:pt x="4314482" y="1229450"/>
                  </a:lnTo>
                  <a:lnTo>
                    <a:pt x="4280346" y="1166717"/>
                  </a:lnTo>
                  <a:lnTo>
                    <a:pt x="4244276" y="1105079"/>
                  </a:lnTo>
                  <a:lnTo>
                    <a:pt x="4206298" y="1044594"/>
                  </a:lnTo>
                  <a:lnTo>
                    <a:pt x="4166463" y="985318"/>
                  </a:lnTo>
                  <a:lnTo>
                    <a:pt x="4124791" y="927309"/>
                  </a:lnTo>
                  <a:lnTo>
                    <a:pt x="4081348" y="870624"/>
                  </a:lnTo>
                  <a:lnTo>
                    <a:pt x="4036152" y="815325"/>
                  </a:lnTo>
                  <a:lnTo>
                    <a:pt x="3989260" y="761455"/>
                  </a:lnTo>
                  <a:lnTo>
                    <a:pt x="3940719" y="709064"/>
                  </a:lnTo>
                  <a:lnTo>
                    <a:pt x="3890568" y="658217"/>
                  </a:lnTo>
                  <a:lnTo>
                    <a:pt x="3838867" y="608953"/>
                  </a:lnTo>
                  <a:lnTo>
                    <a:pt x="3785641" y="561328"/>
                  </a:lnTo>
                  <a:lnTo>
                    <a:pt x="3730974" y="515370"/>
                  </a:lnTo>
                  <a:lnTo>
                    <a:pt x="3674897" y="471146"/>
                  </a:lnTo>
                  <a:lnTo>
                    <a:pt x="3617474" y="428680"/>
                  </a:lnTo>
                  <a:lnTo>
                    <a:pt x="3558755" y="388024"/>
                  </a:lnTo>
                  <a:lnTo>
                    <a:pt x="3498799" y="349216"/>
                  </a:lnTo>
                  <a:lnTo>
                    <a:pt x="3437661" y="312294"/>
                  </a:lnTo>
                  <a:lnTo>
                    <a:pt x="3375407" y="277288"/>
                  </a:lnTo>
                  <a:lnTo>
                    <a:pt x="3312096" y="244235"/>
                  </a:lnTo>
                  <a:lnTo>
                    <a:pt x="3247791" y="213171"/>
                  </a:lnTo>
                  <a:lnTo>
                    <a:pt x="3182543" y="184126"/>
                  </a:lnTo>
                  <a:lnTo>
                    <a:pt x="3116430" y="157121"/>
                  </a:lnTo>
                  <a:lnTo>
                    <a:pt x="3049498" y="132183"/>
                  </a:lnTo>
                  <a:lnTo>
                    <a:pt x="2981833" y="109350"/>
                  </a:lnTo>
                  <a:lnTo>
                    <a:pt x="2913481" y="88622"/>
                  </a:lnTo>
                  <a:lnTo>
                    <a:pt x="2844525" y="70038"/>
                  </a:lnTo>
                  <a:lnTo>
                    <a:pt x="2775026" y="53608"/>
                  </a:lnTo>
                  <a:lnTo>
                    <a:pt x="2705044" y="39349"/>
                  </a:lnTo>
                  <a:lnTo>
                    <a:pt x="2634653" y="27281"/>
                  </a:lnTo>
                  <a:lnTo>
                    <a:pt x="2563918" y="17400"/>
                  </a:lnTo>
                  <a:lnTo>
                    <a:pt x="2492908" y="9729"/>
                  </a:lnTo>
                  <a:lnTo>
                    <a:pt x="2421701" y="4265"/>
                  </a:lnTo>
                  <a:lnTo>
                    <a:pt x="2350350" y="1030"/>
                  </a:lnTo>
                  <a:lnTo>
                    <a:pt x="2314649" y="234"/>
                  </a:lnTo>
                  <a:lnTo>
                    <a:pt x="2278943" y="0"/>
                  </a:lnTo>
                  <a:close/>
                </a:path>
              </a:pathLst>
            </a:custGeom>
            <a:solidFill>
              <a:srgbClr val="B914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848546" y="7802803"/>
              <a:ext cx="1170940" cy="458470"/>
            </a:xfrm>
            <a:custGeom>
              <a:avLst/>
              <a:gdLst/>
              <a:ahLst/>
              <a:cxnLst/>
              <a:rect l="l" t="t" r="r" b="b"/>
              <a:pathLst>
                <a:path w="1170939" h="458470">
                  <a:moveTo>
                    <a:pt x="1147470" y="0"/>
                  </a:moveTo>
                  <a:lnTo>
                    <a:pt x="0" y="114"/>
                  </a:lnTo>
                  <a:lnTo>
                    <a:pt x="574" y="51474"/>
                  </a:lnTo>
                  <a:lnTo>
                    <a:pt x="2288" y="102720"/>
                  </a:lnTo>
                  <a:lnTo>
                    <a:pt x="5143" y="153851"/>
                  </a:lnTo>
                  <a:lnTo>
                    <a:pt x="9139" y="204867"/>
                  </a:lnTo>
                  <a:lnTo>
                    <a:pt x="14275" y="255767"/>
                  </a:lnTo>
                  <a:lnTo>
                    <a:pt x="20552" y="306553"/>
                  </a:lnTo>
                  <a:lnTo>
                    <a:pt x="27969" y="357222"/>
                  </a:lnTo>
                  <a:lnTo>
                    <a:pt x="36528" y="407777"/>
                  </a:lnTo>
                  <a:lnTo>
                    <a:pt x="46228" y="458216"/>
                  </a:lnTo>
                  <a:lnTo>
                    <a:pt x="1170597" y="229044"/>
                  </a:lnTo>
                  <a:lnTo>
                    <a:pt x="1162277" y="183611"/>
                  </a:lnTo>
                  <a:lnTo>
                    <a:pt x="1155805" y="137989"/>
                  </a:lnTo>
                  <a:lnTo>
                    <a:pt x="1151179" y="92179"/>
                  </a:lnTo>
                  <a:lnTo>
                    <a:pt x="1148401" y="46183"/>
                  </a:lnTo>
                  <a:lnTo>
                    <a:pt x="1147470" y="0"/>
                  </a:lnTo>
                  <a:close/>
                </a:path>
              </a:pathLst>
            </a:custGeom>
            <a:solidFill>
              <a:srgbClr val="7D7F8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2853" y="7199693"/>
              <a:ext cx="1343025" cy="40862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09903" y="7141032"/>
              <a:ext cx="1371600" cy="41433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32980" y="7928610"/>
              <a:ext cx="2954020" cy="33591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29127" y="7760208"/>
              <a:ext cx="920495" cy="4389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93463" y="7668768"/>
              <a:ext cx="2109215" cy="868679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955050" y="7458944"/>
            <a:ext cx="1857375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2650" spc="-45">
                <a:solidFill>
                  <a:srgbClr val="2EB259"/>
                </a:solidFill>
                <a:latin typeface="Tahoma"/>
                <a:cs typeface="Tahoma"/>
              </a:rPr>
              <a:t>1.7%</a:t>
            </a:r>
            <a:r>
              <a:rPr dirty="0" baseline="2096" sz="3975" spc="-67">
                <a:solidFill>
                  <a:srgbClr val="2EB259"/>
                </a:solidFill>
                <a:latin typeface="Tahoma"/>
                <a:cs typeface="Tahoma"/>
              </a:rPr>
              <a:t>-</a:t>
            </a:r>
            <a:r>
              <a:rPr dirty="0" baseline="2096" sz="3975" spc="-434">
                <a:solidFill>
                  <a:srgbClr val="2EB259"/>
                </a:solidFill>
                <a:latin typeface="Tahoma"/>
                <a:cs typeface="Tahoma"/>
              </a:rPr>
              <a:t> </a:t>
            </a:r>
            <a:r>
              <a:rPr dirty="0" baseline="-45073" sz="3975" spc="-30">
                <a:solidFill>
                  <a:srgbClr val="FFFFFF"/>
                </a:solidFill>
                <a:latin typeface="Tahoma"/>
                <a:cs typeface="Tahoma"/>
              </a:rPr>
              <a:t>3.2%</a:t>
            </a:r>
            <a:endParaRPr baseline="-45073" sz="3975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169740" y="7636611"/>
            <a:ext cx="1947545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-30">
                <a:solidFill>
                  <a:srgbClr val="B9141A"/>
                </a:solidFill>
                <a:latin typeface="Tahoma"/>
                <a:cs typeface="Tahoma"/>
              </a:rPr>
              <a:t>95.1%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383023" y="6833616"/>
            <a:ext cx="1575815" cy="111861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466247" y="6823166"/>
            <a:ext cx="135445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565">
                <a:solidFill>
                  <a:srgbClr val="B9141A"/>
                </a:solidFill>
                <a:latin typeface="Tahoma"/>
                <a:cs typeface="Tahoma"/>
              </a:rPr>
              <a:t>NO</a:t>
            </a:r>
            <a:endParaRPr sz="67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7238" y="10838704"/>
            <a:ext cx="9524365" cy="11595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763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ts val="1570"/>
              </a:lnSpc>
            </a:pP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35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DELCY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RODRÍGUEZ,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MEJORÓ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VENEZUELA: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95.1%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niegan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mejoras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35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ingresos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económicos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35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10" b="1">
                <a:solidFill>
                  <a:srgbClr val="383A3C"/>
                </a:solidFill>
                <a:latin typeface="Calibri"/>
                <a:cs typeface="Calibri"/>
              </a:rPr>
              <a:t>calidad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350" spc="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vida</a:t>
            </a:r>
            <a:r>
              <a:rPr dirty="0" sz="1350" spc="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350" spc="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sus</a:t>
            </a:r>
            <a:r>
              <a:rPr dirty="0" sz="1350" spc="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b="1">
                <a:solidFill>
                  <a:srgbClr val="383A3C"/>
                </a:solidFill>
                <a:latin typeface="Calibri"/>
                <a:cs typeface="Calibri"/>
              </a:rPr>
              <a:t>hogares;</a:t>
            </a:r>
            <a:r>
              <a:rPr dirty="0" sz="1350" spc="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pasados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9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meses</a:t>
            </a:r>
            <a:r>
              <a:rPr dirty="0" sz="135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desde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3</a:t>
            </a:r>
            <a:r>
              <a:rPr dirty="0" sz="135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enero,</a:t>
            </a:r>
            <a:r>
              <a:rPr dirty="0" sz="135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apagones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continúan,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economía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familiar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sigue</a:t>
            </a:r>
            <a:r>
              <a:rPr dirty="0" sz="135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decadencia,</a:t>
            </a:r>
            <a:r>
              <a:rPr dirty="0" sz="1350" spc="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las </a:t>
            </a:r>
            <a:r>
              <a:rPr dirty="0" sz="1350" spc="-10">
                <a:solidFill>
                  <a:srgbClr val="383A3C"/>
                </a:solidFill>
                <a:latin typeface="Calibri"/>
                <a:cs typeface="Calibri"/>
              </a:rPr>
              <a:t>libertades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383A3C"/>
                </a:solidFill>
                <a:latin typeface="Calibri"/>
                <a:cs typeface="Calibri"/>
              </a:rPr>
              <a:t>limitadas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calidad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35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vida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general,</a:t>
            </a:r>
            <a:r>
              <a:rPr dirty="0" sz="135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383A3C"/>
                </a:solidFill>
                <a:latin typeface="Calibri"/>
                <a:cs typeface="Calibri"/>
              </a:rPr>
              <a:t>mejora.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Delcy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Rodríguez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poder,</a:t>
            </a:r>
            <a:r>
              <a:rPr dirty="0" sz="135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383A3C"/>
                </a:solidFill>
                <a:latin typeface="Calibri"/>
                <a:cs typeface="Calibri"/>
              </a:rPr>
              <a:t>representa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35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35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383A3C"/>
                </a:solidFill>
                <a:latin typeface="Calibri"/>
                <a:cs typeface="Calibri"/>
              </a:rPr>
              <a:t>positivo.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12127810"/>
            <a:ext cx="9497060" cy="636270"/>
            <a:chOff x="0" y="12127810"/>
            <a:chExt cx="9497060" cy="636270"/>
          </a:xfrm>
        </p:grpSpPr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9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287000" cy="11054080"/>
            <a:chOff x="0" y="0"/>
            <a:chExt cx="10287000" cy="110540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287000" cy="1105350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3866541"/>
              <a:ext cx="7800340" cy="993775"/>
            </a:xfrm>
            <a:custGeom>
              <a:avLst/>
              <a:gdLst/>
              <a:ahLst/>
              <a:cxnLst/>
              <a:rect l="l" t="t" r="r" b="b"/>
              <a:pathLst>
                <a:path w="7800340" h="993775">
                  <a:moveTo>
                    <a:pt x="7545602" y="0"/>
                  </a:moveTo>
                  <a:lnTo>
                    <a:pt x="0" y="0"/>
                  </a:lnTo>
                  <a:lnTo>
                    <a:pt x="0" y="993635"/>
                  </a:lnTo>
                  <a:lnTo>
                    <a:pt x="7545602" y="993635"/>
                  </a:lnTo>
                  <a:lnTo>
                    <a:pt x="7577542" y="989764"/>
                  </a:lnTo>
                  <a:lnTo>
                    <a:pt x="7637631" y="960194"/>
                  </a:lnTo>
                  <a:lnTo>
                    <a:pt x="7691075" y="904623"/>
                  </a:lnTo>
                  <a:lnTo>
                    <a:pt x="7714708" y="868250"/>
                  </a:lnTo>
                  <a:lnTo>
                    <a:pt x="7735965" y="826775"/>
                  </a:lnTo>
                  <a:lnTo>
                    <a:pt x="7754606" y="780660"/>
                  </a:lnTo>
                  <a:lnTo>
                    <a:pt x="7770392" y="730374"/>
                  </a:lnTo>
                  <a:lnTo>
                    <a:pt x="7783086" y="676380"/>
                  </a:lnTo>
                  <a:lnTo>
                    <a:pt x="7792448" y="619144"/>
                  </a:lnTo>
                  <a:lnTo>
                    <a:pt x="7798241" y="559133"/>
                  </a:lnTo>
                  <a:lnTo>
                    <a:pt x="7800225" y="496811"/>
                  </a:lnTo>
                  <a:lnTo>
                    <a:pt x="7798241" y="434491"/>
                  </a:lnTo>
                  <a:lnTo>
                    <a:pt x="7792448" y="374482"/>
                  </a:lnTo>
                  <a:lnTo>
                    <a:pt x="7783086" y="317249"/>
                  </a:lnTo>
                  <a:lnTo>
                    <a:pt x="7770392" y="263256"/>
                  </a:lnTo>
                  <a:lnTo>
                    <a:pt x="7754606" y="212971"/>
                  </a:lnTo>
                  <a:lnTo>
                    <a:pt x="7735965" y="166858"/>
                  </a:lnTo>
                  <a:lnTo>
                    <a:pt x="7714708" y="125383"/>
                  </a:lnTo>
                  <a:lnTo>
                    <a:pt x="7691075" y="89011"/>
                  </a:lnTo>
                  <a:lnTo>
                    <a:pt x="7665303" y="58208"/>
                  </a:lnTo>
                  <a:lnTo>
                    <a:pt x="7608298" y="15172"/>
                  </a:lnTo>
                  <a:lnTo>
                    <a:pt x="7545602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365210" y="3963263"/>
            <a:ext cx="925194" cy="643255"/>
          </a:xfrm>
          <a:custGeom>
            <a:avLst/>
            <a:gdLst/>
            <a:ahLst/>
            <a:cxnLst/>
            <a:rect l="l" t="t" r="r" b="b"/>
            <a:pathLst>
              <a:path w="925195" h="643254">
                <a:moveTo>
                  <a:pt x="606095" y="302894"/>
                </a:moveTo>
                <a:lnTo>
                  <a:pt x="583933" y="302894"/>
                </a:lnTo>
                <a:lnTo>
                  <a:pt x="601776" y="358203"/>
                </a:lnTo>
                <a:lnTo>
                  <a:pt x="656793" y="358203"/>
                </a:lnTo>
                <a:lnTo>
                  <a:pt x="705708" y="642958"/>
                </a:lnTo>
                <a:lnTo>
                  <a:pt x="715419" y="642958"/>
                </a:lnTo>
                <a:lnTo>
                  <a:pt x="730303" y="537717"/>
                </a:lnTo>
                <a:lnTo>
                  <a:pt x="708990" y="537717"/>
                </a:lnTo>
                <a:lnTo>
                  <a:pt x="674496" y="337121"/>
                </a:lnTo>
                <a:lnTo>
                  <a:pt x="617156" y="337121"/>
                </a:lnTo>
                <a:lnTo>
                  <a:pt x="606095" y="302894"/>
                </a:lnTo>
                <a:close/>
              </a:path>
              <a:path w="925195" h="643254">
                <a:moveTo>
                  <a:pt x="804839" y="160756"/>
                </a:moveTo>
                <a:lnTo>
                  <a:pt x="783615" y="160756"/>
                </a:lnTo>
                <a:lnTo>
                  <a:pt x="835469" y="582129"/>
                </a:lnTo>
                <a:lnTo>
                  <a:pt x="859596" y="432041"/>
                </a:lnTo>
                <a:lnTo>
                  <a:pt x="838276" y="432041"/>
                </a:lnTo>
                <a:lnTo>
                  <a:pt x="804839" y="160756"/>
                </a:lnTo>
                <a:close/>
              </a:path>
              <a:path w="925195" h="643254">
                <a:moveTo>
                  <a:pt x="785025" y="0"/>
                </a:moveTo>
                <a:lnTo>
                  <a:pt x="708990" y="537717"/>
                </a:lnTo>
                <a:lnTo>
                  <a:pt x="730303" y="537717"/>
                </a:lnTo>
                <a:lnTo>
                  <a:pt x="783615" y="160756"/>
                </a:lnTo>
                <a:lnTo>
                  <a:pt x="804839" y="160756"/>
                </a:lnTo>
                <a:lnTo>
                  <a:pt x="785025" y="0"/>
                </a:lnTo>
                <a:close/>
              </a:path>
              <a:path w="925195" h="643254">
                <a:moveTo>
                  <a:pt x="878192" y="183108"/>
                </a:moveTo>
                <a:lnTo>
                  <a:pt x="838276" y="432041"/>
                </a:lnTo>
                <a:lnTo>
                  <a:pt x="859596" y="432041"/>
                </a:lnTo>
                <a:lnTo>
                  <a:pt x="882548" y="289267"/>
                </a:lnTo>
                <a:lnTo>
                  <a:pt x="904210" y="289267"/>
                </a:lnTo>
                <a:lnTo>
                  <a:pt x="878192" y="183108"/>
                </a:lnTo>
                <a:close/>
              </a:path>
              <a:path w="925195" h="643254">
                <a:moveTo>
                  <a:pt x="466724" y="243598"/>
                </a:moveTo>
                <a:lnTo>
                  <a:pt x="446074" y="337121"/>
                </a:lnTo>
                <a:lnTo>
                  <a:pt x="416699" y="337121"/>
                </a:lnTo>
                <a:lnTo>
                  <a:pt x="405803" y="363397"/>
                </a:lnTo>
                <a:lnTo>
                  <a:pt x="0" y="363397"/>
                </a:lnTo>
                <a:lnTo>
                  <a:pt x="0" y="384479"/>
                </a:lnTo>
                <a:lnTo>
                  <a:pt x="419925" y="384479"/>
                </a:lnTo>
                <a:lnTo>
                  <a:pt x="430822" y="358203"/>
                </a:lnTo>
                <a:lnTo>
                  <a:pt x="463003" y="358203"/>
                </a:lnTo>
                <a:lnTo>
                  <a:pt x="473189" y="312178"/>
                </a:lnTo>
                <a:lnTo>
                  <a:pt x="496110" y="312178"/>
                </a:lnTo>
                <a:lnTo>
                  <a:pt x="466724" y="243598"/>
                </a:lnTo>
                <a:close/>
              </a:path>
              <a:path w="925195" h="643254">
                <a:moveTo>
                  <a:pt x="496110" y="312178"/>
                </a:moveTo>
                <a:lnTo>
                  <a:pt x="473189" y="312178"/>
                </a:lnTo>
                <a:lnTo>
                  <a:pt x="503758" y="383565"/>
                </a:lnTo>
                <a:lnTo>
                  <a:pt x="568324" y="383565"/>
                </a:lnTo>
                <a:lnTo>
                  <a:pt x="572403" y="362483"/>
                </a:lnTo>
                <a:lnTo>
                  <a:pt x="517664" y="362483"/>
                </a:lnTo>
                <a:lnTo>
                  <a:pt x="496110" y="312178"/>
                </a:lnTo>
                <a:close/>
              </a:path>
              <a:path w="925195" h="643254">
                <a:moveTo>
                  <a:pt x="904210" y="289267"/>
                </a:moveTo>
                <a:lnTo>
                  <a:pt x="882548" y="289267"/>
                </a:lnTo>
                <a:lnTo>
                  <a:pt x="904684" y="379907"/>
                </a:lnTo>
                <a:lnTo>
                  <a:pt x="924839" y="379907"/>
                </a:lnTo>
                <a:lnTo>
                  <a:pt x="924839" y="358825"/>
                </a:lnTo>
                <a:lnTo>
                  <a:pt x="921257" y="358825"/>
                </a:lnTo>
                <a:lnTo>
                  <a:pt x="904210" y="289267"/>
                </a:lnTo>
                <a:close/>
              </a:path>
              <a:path w="925195" h="643254">
                <a:moveTo>
                  <a:pt x="578802" y="218439"/>
                </a:moveTo>
                <a:lnTo>
                  <a:pt x="550976" y="362483"/>
                </a:lnTo>
                <a:lnTo>
                  <a:pt x="572403" y="362483"/>
                </a:lnTo>
                <a:lnTo>
                  <a:pt x="583933" y="302894"/>
                </a:lnTo>
                <a:lnTo>
                  <a:pt x="606095" y="302894"/>
                </a:lnTo>
                <a:lnTo>
                  <a:pt x="578802" y="21843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40045" y="3258836"/>
            <a:ext cx="8239759" cy="1514475"/>
          </a:xfrm>
          <a:prstGeom prst="rect">
            <a:avLst/>
          </a:prstGeom>
        </p:spPr>
        <p:txBody>
          <a:bodyPr wrap="square" lIns="0" tIns="1676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44780">
              <a:lnSpc>
                <a:spcPts val="3195"/>
              </a:lnSpc>
              <a:spcBef>
                <a:spcPts val="1475"/>
              </a:spcBef>
              <a:tabLst>
                <a:tab pos="8226425" algn="l"/>
              </a:tabLst>
            </a:pPr>
            <a:r>
              <a:rPr dirty="0" sz="2700" spc="-455">
                <a:solidFill>
                  <a:srgbClr val="FFFFFF"/>
                </a:solidFill>
                <a:latin typeface="Tahoma"/>
                <a:cs typeface="Tahoma"/>
              </a:rPr>
              <a:t>¿ESTÁ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ACUERDO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9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2700" spc="-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95">
                <a:solidFill>
                  <a:srgbClr val="FFFFFF"/>
                </a:solidFill>
                <a:latin typeface="Tahoma"/>
                <a:cs typeface="Tahoma"/>
              </a:rPr>
              <a:t>ELIMINE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CORPOELEC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2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2700" spc="-2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90">
                <a:solidFill>
                  <a:srgbClr val="FFFFFF"/>
                </a:solidFill>
                <a:latin typeface="Tahoma"/>
                <a:cs typeface="Tahoma"/>
              </a:rPr>
              <a:t>UNA</a:t>
            </a:r>
            <a:r>
              <a:rPr dirty="0" sz="2700" spc="-27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EMPRESA</a:t>
            </a:r>
            <a:r>
              <a:rPr dirty="0" sz="2700" spc="484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  <a:p>
            <a:pPr algn="ctr" marR="744220">
              <a:lnSpc>
                <a:spcPts val="3195"/>
              </a:lnSpc>
            </a:pPr>
            <a:r>
              <a:rPr dirty="0" sz="2700" spc="-509">
                <a:solidFill>
                  <a:srgbClr val="FFFFFF"/>
                </a:solidFill>
                <a:latin typeface="Tahoma"/>
                <a:cs typeface="Tahoma"/>
              </a:rPr>
              <a:t>PRIVADA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ENCARGUE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DEL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SERVICIO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ELÉCTRICO?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50514" y="3936276"/>
            <a:ext cx="1130935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7600" algn="l"/>
              </a:tabLst>
            </a:pP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5507816"/>
            <a:ext cx="10287000" cy="7256145"/>
            <a:chOff x="0" y="5507816"/>
            <a:chExt cx="10287000" cy="7256145"/>
          </a:xfrm>
        </p:grpSpPr>
        <p:sp>
          <p:nvSpPr>
            <p:cNvPr id="6" name="object 6"/>
            <p:cNvSpPr/>
            <p:nvPr/>
          </p:nvSpPr>
          <p:spPr>
            <a:xfrm>
              <a:off x="0" y="11287983"/>
              <a:ext cx="10287000" cy="840105"/>
            </a:xfrm>
            <a:custGeom>
              <a:avLst/>
              <a:gdLst/>
              <a:ahLst/>
              <a:cxnLst/>
              <a:rect l="l" t="t" r="r" b="b"/>
              <a:pathLst>
                <a:path w="10287000" h="840104">
                  <a:moveTo>
                    <a:pt x="10286999" y="0"/>
                  </a:moveTo>
                  <a:lnTo>
                    <a:pt x="0" y="0"/>
                  </a:lnTo>
                  <a:lnTo>
                    <a:pt x="0" y="839821"/>
                  </a:lnTo>
                  <a:lnTo>
                    <a:pt x="10286999" y="839821"/>
                  </a:lnTo>
                  <a:lnTo>
                    <a:pt x="1028699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48492" y="5507816"/>
              <a:ext cx="4511040" cy="4590415"/>
            </a:xfrm>
            <a:custGeom>
              <a:avLst/>
              <a:gdLst/>
              <a:ahLst/>
              <a:cxnLst/>
              <a:rect l="l" t="t" r="r" b="b"/>
              <a:pathLst>
                <a:path w="4511040" h="4590415">
                  <a:moveTo>
                    <a:pt x="2308335" y="0"/>
                  </a:moveTo>
                  <a:lnTo>
                    <a:pt x="2241203" y="590"/>
                  </a:lnTo>
                  <a:lnTo>
                    <a:pt x="2174104" y="3143"/>
                  </a:lnTo>
                  <a:lnTo>
                    <a:pt x="2107124" y="7658"/>
                  </a:lnTo>
                  <a:lnTo>
                    <a:pt x="2040292" y="14132"/>
                  </a:lnTo>
                  <a:lnTo>
                    <a:pt x="1973693" y="22558"/>
                  </a:lnTo>
                  <a:lnTo>
                    <a:pt x="1907356" y="32928"/>
                  </a:lnTo>
                  <a:lnTo>
                    <a:pt x="1841362" y="45229"/>
                  </a:lnTo>
                  <a:lnTo>
                    <a:pt x="1775734" y="59459"/>
                  </a:lnTo>
                  <a:lnTo>
                    <a:pt x="1710573" y="75603"/>
                  </a:lnTo>
                  <a:lnTo>
                    <a:pt x="1645895" y="93650"/>
                  </a:lnTo>
                  <a:lnTo>
                    <a:pt x="1581792" y="113576"/>
                  </a:lnTo>
                  <a:lnTo>
                    <a:pt x="1518284" y="135374"/>
                  </a:lnTo>
                  <a:lnTo>
                    <a:pt x="1455452" y="159015"/>
                  </a:lnTo>
                  <a:lnTo>
                    <a:pt x="1393325" y="184488"/>
                  </a:lnTo>
                  <a:lnTo>
                    <a:pt x="1331984" y="211759"/>
                  </a:lnTo>
                  <a:lnTo>
                    <a:pt x="1271455" y="240822"/>
                  </a:lnTo>
                  <a:lnTo>
                    <a:pt x="1211814" y="271640"/>
                  </a:lnTo>
                  <a:lnTo>
                    <a:pt x="1153086" y="304191"/>
                  </a:lnTo>
                  <a:lnTo>
                    <a:pt x="1095345" y="338443"/>
                  </a:lnTo>
                  <a:lnTo>
                    <a:pt x="1038624" y="374374"/>
                  </a:lnTo>
                  <a:lnTo>
                    <a:pt x="982984" y="411941"/>
                  </a:lnTo>
                  <a:lnTo>
                    <a:pt x="928462" y="451129"/>
                  </a:lnTo>
                  <a:lnTo>
                    <a:pt x="875118" y="491885"/>
                  </a:lnTo>
                  <a:lnTo>
                    <a:pt x="822979" y="534190"/>
                  </a:lnTo>
                  <a:lnTo>
                    <a:pt x="772110" y="578000"/>
                  </a:lnTo>
                  <a:lnTo>
                    <a:pt x="722534" y="623289"/>
                  </a:lnTo>
                  <a:lnTo>
                    <a:pt x="674314" y="669991"/>
                  </a:lnTo>
                  <a:lnTo>
                    <a:pt x="627470" y="718099"/>
                  </a:lnTo>
                  <a:lnTo>
                    <a:pt x="582060" y="767548"/>
                  </a:lnTo>
                  <a:lnTo>
                    <a:pt x="538109" y="818309"/>
                  </a:lnTo>
                  <a:lnTo>
                    <a:pt x="495676" y="870329"/>
                  </a:lnTo>
                  <a:lnTo>
                    <a:pt x="454767" y="923575"/>
                  </a:lnTo>
                  <a:lnTo>
                    <a:pt x="415442" y="977986"/>
                  </a:lnTo>
                  <a:lnTo>
                    <a:pt x="377723" y="1033533"/>
                  </a:lnTo>
                  <a:lnTo>
                    <a:pt x="341651" y="1090146"/>
                  </a:lnTo>
                  <a:lnTo>
                    <a:pt x="307238" y="1147806"/>
                  </a:lnTo>
                  <a:lnTo>
                    <a:pt x="274538" y="1206437"/>
                  </a:lnTo>
                  <a:lnTo>
                    <a:pt x="243561" y="1266011"/>
                  </a:lnTo>
                  <a:lnTo>
                    <a:pt x="214343" y="1326448"/>
                  </a:lnTo>
                  <a:lnTo>
                    <a:pt x="186899" y="1387735"/>
                  </a:lnTo>
                  <a:lnTo>
                    <a:pt x="161272" y="1449781"/>
                  </a:lnTo>
                  <a:lnTo>
                    <a:pt x="137464" y="1512565"/>
                  </a:lnTo>
                  <a:lnTo>
                    <a:pt x="115499" y="1576001"/>
                  </a:lnTo>
                  <a:lnTo>
                    <a:pt x="95397" y="1640064"/>
                  </a:lnTo>
                  <a:lnTo>
                    <a:pt x="77185" y="1704682"/>
                  </a:lnTo>
                  <a:lnTo>
                    <a:pt x="60865" y="1769818"/>
                  </a:lnTo>
                  <a:lnTo>
                    <a:pt x="46467" y="1835388"/>
                  </a:lnTo>
                  <a:lnTo>
                    <a:pt x="33985" y="1901358"/>
                  </a:lnTo>
                  <a:lnTo>
                    <a:pt x="23441" y="1967656"/>
                  </a:lnTo>
                  <a:lnTo>
                    <a:pt x="14840" y="2034251"/>
                  </a:lnTo>
                  <a:lnTo>
                    <a:pt x="8192" y="2101054"/>
                  </a:lnTo>
                  <a:lnTo>
                    <a:pt x="3504" y="2168032"/>
                  </a:lnTo>
                  <a:lnTo>
                    <a:pt x="771" y="2235112"/>
                  </a:lnTo>
                  <a:lnTo>
                    <a:pt x="0" y="2302257"/>
                  </a:lnTo>
                  <a:lnTo>
                    <a:pt x="351" y="2335819"/>
                  </a:lnTo>
                  <a:lnTo>
                    <a:pt x="2530" y="2402924"/>
                  </a:lnTo>
                  <a:lnTo>
                    <a:pt x="6672" y="2469931"/>
                  </a:lnTo>
                  <a:lnTo>
                    <a:pt x="12766" y="2536795"/>
                  </a:lnTo>
                  <a:lnTo>
                    <a:pt x="20825" y="2603451"/>
                  </a:lnTo>
                  <a:lnTo>
                    <a:pt x="30826" y="2669840"/>
                  </a:lnTo>
                  <a:lnTo>
                    <a:pt x="42761" y="2735907"/>
                  </a:lnTo>
                  <a:lnTo>
                    <a:pt x="56619" y="2801603"/>
                  </a:lnTo>
                  <a:lnTo>
                    <a:pt x="72399" y="2866857"/>
                  </a:lnTo>
                  <a:lnTo>
                    <a:pt x="90084" y="2931625"/>
                  </a:lnTo>
                  <a:lnTo>
                    <a:pt x="109650" y="2995851"/>
                  </a:lnTo>
                  <a:lnTo>
                    <a:pt x="131092" y="3059476"/>
                  </a:lnTo>
                  <a:lnTo>
                    <a:pt x="154384" y="3122446"/>
                  </a:lnTo>
                  <a:lnTo>
                    <a:pt x="179505" y="3184711"/>
                  </a:lnTo>
                  <a:lnTo>
                    <a:pt x="206440" y="3246203"/>
                  </a:lnTo>
                  <a:lnTo>
                    <a:pt x="235156" y="3306885"/>
                  </a:lnTo>
                  <a:lnTo>
                    <a:pt x="265641" y="3366713"/>
                  </a:lnTo>
                  <a:lnTo>
                    <a:pt x="297869" y="3425617"/>
                  </a:lnTo>
                  <a:lnTo>
                    <a:pt x="331797" y="3483550"/>
                  </a:lnTo>
                  <a:lnTo>
                    <a:pt x="367401" y="3540463"/>
                  </a:lnTo>
                  <a:lnTo>
                    <a:pt x="404665" y="3596316"/>
                  </a:lnTo>
                  <a:lnTo>
                    <a:pt x="443538" y="3651055"/>
                  </a:lnTo>
                  <a:lnTo>
                    <a:pt x="483998" y="3704632"/>
                  </a:lnTo>
                  <a:lnTo>
                    <a:pt x="526011" y="3756998"/>
                  </a:lnTo>
                  <a:lnTo>
                    <a:pt x="569539" y="3808122"/>
                  </a:lnTo>
                  <a:lnTo>
                    <a:pt x="614543" y="3857951"/>
                  </a:lnTo>
                  <a:lnTo>
                    <a:pt x="660981" y="3906433"/>
                  </a:lnTo>
                  <a:lnTo>
                    <a:pt x="708828" y="3953544"/>
                  </a:lnTo>
                  <a:lnTo>
                    <a:pt x="758020" y="3999226"/>
                  </a:lnTo>
                  <a:lnTo>
                    <a:pt x="808536" y="4043460"/>
                  </a:lnTo>
                  <a:lnTo>
                    <a:pt x="860315" y="4086187"/>
                  </a:lnTo>
                  <a:lnTo>
                    <a:pt x="913323" y="4127381"/>
                  </a:lnTo>
                  <a:lnTo>
                    <a:pt x="967519" y="4167016"/>
                  </a:lnTo>
                  <a:lnTo>
                    <a:pt x="1022848" y="4205042"/>
                  </a:lnTo>
                  <a:lnTo>
                    <a:pt x="1079270" y="4241437"/>
                  </a:lnTo>
                  <a:lnTo>
                    <a:pt x="1136729" y="4276174"/>
                  </a:lnTo>
                  <a:lnTo>
                    <a:pt x="1195184" y="4309206"/>
                  </a:lnTo>
                  <a:lnTo>
                    <a:pt x="1254572" y="4340513"/>
                  </a:lnTo>
                  <a:lnTo>
                    <a:pt x="1314859" y="4370067"/>
                  </a:lnTo>
                  <a:lnTo>
                    <a:pt x="1375984" y="4397840"/>
                  </a:lnTo>
                  <a:lnTo>
                    <a:pt x="1437887" y="4423825"/>
                  </a:lnTo>
                  <a:lnTo>
                    <a:pt x="1500533" y="4447980"/>
                  </a:lnTo>
                  <a:lnTo>
                    <a:pt x="1563852" y="4470300"/>
                  </a:lnTo>
                  <a:lnTo>
                    <a:pt x="1627800" y="4490754"/>
                  </a:lnTo>
                  <a:lnTo>
                    <a:pt x="1692314" y="4509335"/>
                  </a:lnTo>
                  <a:lnTo>
                    <a:pt x="1757353" y="4526022"/>
                  </a:lnTo>
                  <a:lnTo>
                    <a:pt x="1822845" y="4540784"/>
                  </a:lnTo>
                  <a:lnTo>
                    <a:pt x="1888747" y="4553631"/>
                  </a:lnTo>
                  <a:lnTo>
                    <a:pt x="1954989" y="4564547"/>
                  </a:lnTo>
                  <a:lnTo>
                    <a:pt x="2021525" y="4573520"/>
                  </a:lnTo>
                  <a:lnTo>
                    <a:pt x="2088294" y="4580551"/>
                  </a:lnTo>
                  <a:lnTo>
                    <a:pt x="2155244" y="4585610"/>
                  </a:lnTo>
                  <a:lnTo>
                    <a:pt x="2222309" y="4588718"/>
                  </a:lnTo>
                  <a:lnTo>
                    <a:pt x="2289432" y="4589864"/>
                  </a:lnTo>
                  <a:lnTo>
                    <a:pt x="2323010" y="4589703"/>
                  </a:lnTo>
                  <a:lnTo>
                    <a:pt x="2390123" y="4587898"/>
                  </a:lnTo>
                  <a:lnTo>
                    <a:pt x="2457165" y="4584129"/>
                  </a:lnTo>
                  <a:lnTo>
                    <a:pt x="2524049" y="4578409"/>
                  </a:lnTo>
                  <a:lnTo>
                    <a:pt x="2590750" y="4570726"/>
                  </a:lnTo>
                  <a:lnTo>
                    <a:pt x="2657192" y="4561101"/>
                  </a:lnTo>
                  <a:lnTo>
                    <a:pt x="2723332" y="4549532"/>
                  </a:lnTo>
                  <a:lnTo>
                    <a:pt x="2789097" y="4536040"/>
                  </a:lnTo>
                  <a:lnTo>
                    <a:pt x="2854447" y="4520623"/>
                  </a:lnTo>
                  <a:lnTo>
                    <a:pt x="2919307" y="4503301"/>
                  </a:lnTo>
                  <a:lnTo>
                    <a:pt x="2983645" y="4484092"/>
                  </a:lnTo>
                  <a:lnTo>
                    <a:pt x="3047382" y="4463014"/>
                  </a:lnTo>
                  <a:lnTo>
                    <a:pt x="3110484" y="4440073"/>
                  </a:lnTo>
                  <a:lnTo>
                    <a:pt x="3172882" y="4415303"/>
                  </a:lnTo>
                  <a:lnTo>
                    <a:pt x="3234536" y="4388714"/>
                  </a:lnTo>
                  <a:lnTo>
                    <a:pt x="3295377" y="4360335"/>
                  </a:lnTo>
                  <a:lnTo>
                    <a:pt x="3355372" y="4330184"/>
                  </a:lnTo>
                  <a:lnTo>
                    <a:pt x="3414446" y="4298299"/>
                  </a:lnTo>
                  <a:lnTo>
                    <a:pt x="3472575" y="4264691"/>
                  </a:lnTo>
                  <a:lnTo>
                    <a:pt x="3529687" y="4229396"/>
                  </a:lnTo>
                  <a:lnTo>
                    <a:pt x="3585751" y="4192446"/>
                  </a:lnTo>
                  <a:lnTo>
                    <a:pt x="3640700" y="4153884"/>
                  </a:lnTo>
                  <a:lnTo>
                    <a:pt x="3694508" y="4113717"/>
                  </a:lnTo>
                  <a:lnTo>
                    <a:pt x="3747108" y="4072003"/>
                  </a:lnTo>
                  <a:lnTo>
                    <a:pt x="3798476" y="4028759"/>
                  </a:lnTo>
                  <a:lnTo>
                    <a:pt x="3848550" y="3984038"/>
                  </a:lnTo>
                  <a:lnTo>
                    <a:pt x="3897299" y="3937863"/>
                  </a:lnTo>
                  <a:lnTo>
                    <a:pt x="3944666" y="3890295"/>
                  </a:lnTo>
                  <a:lnTo>
                    <a:pt x="3990634" y="3841349"/>
                  </a:lnTo>
                  <a:lnTo>
                    <a:pt x="4035140" y="3791089"/>
                  </a:lnTo>
                  <a:lnTo>
                    <a:pt x="4078164" y="3739542"/>
                  </a:lnTo>
                  <a:lnTo>
                    <a:pt x="4119655" y="3686774"/>
                  </a:lnTo>
                  <a:lnTo>
                    <a:pt x="4159594" y="3632798"/>
                  </a:lnTo>
                  <a:lnTo>
                    <a:pt x="4197927" y="3577686"/>
                  </a:lnTo>
                  <a:lnTo>
                    <a:pt x="4234639" y="3521463"/>
                  </a:lnTo>
                  <a:lnTo>
                    <a:pt x="4269681" y="3464198"/>
                  </a:lnTo>
                  <a:lnTo>
                    <a:pt x="4303042" y="3405927"/>
                  </a:lnTo>
                  <a:lnTo>
                    <a:pt x="4334684" y="3346719"/>
                  </a:lnTo>
                  <a:lnTo>
                    <a:pt x="4364580" y="3286595"/>
                  </a:lnTo>
                  <a:lnTo>
                    <a:pt x="4392701" y="3225638"/>
                  </a:lnTo>
                  <a:lnTo>
                    <a:pt x="4406090" y="3194846"/>
                  </a:lnTo>
                  <a:lnTo>
                    <a:pt x="3350517" y="2744885"/>
                  </a:lnTo>
                  <a:lnTo>
                    <a:pt x="3343823" y="2760275"/>
                  </a:lnTo>
                  <a:lnTo>
                    <a:pt x="3336906" y="2775565"/>
                  </a:lnTo>
                  <a:lnTo>
                    <a:pt x="3314815" y="2820818"/>
                  </a:lnTo>
                  <a:lnTo>
                    <a:pt x="3290763" y="2865052"/>
                  </a:lnTo>
                  <a:lnTo>
                    <a:pt x="3264789" y="2908188"/>
                  </a:lnTo>
                  <a:lnTo>
                    <a:pt x="3236952" y="2950144"/>
                  </a:lnTo>
                  <a:lnTo>
                    <a:pt x="3207303" y="2990842"/>
                  </a:lnTo>
                  <a:lnTo>
                    <a:pt x="3175892" y="3030190"/>
                  </a:lnTo>
                  <a:lnTo>
                    <a:pt x="3142790" y="3068136"/>
                  </a:lnTo>
                  <a:lnTo>
                    <a:pt x="3108053" y="3104585"/>
                  </a:lnTo>
                  <a:lnTo>
                    <a:pt x="3071747" y="3139477"/>
                  </a:lnTo>
                  <a:lnTo>
                    <a:pt x="3033944" y="3172748"/>
                  </a:lnTo>
                  <a:lnTo>
                    <a:pt x="2994728" y="3204318"/>
                  </a:lnTo>
                  <a:lnTo>
                    <a:pt x="2954158" y="3234144"/>
                  </a:lnTo>
                  <a:lnTo>
                    <a:pt x="2912315" y="3262159"/>
                  </a:lnTo>
                  <a:lnTo>
                    <a:pt x="2869289" y="3288305"/>
                  </a:lnTo>
                  <a:lnTo>
                    <a:pt x="2825163" y="3312551"/>
                  </a:lnTo>
                  <a:lnTo>
                    <a:pt x="2780008" y="3334830"/>
                  </a:lnTo>
                  <a:lnTo>
                    <a:pt x="2733916" y="3355113"/>
                  </a:lnTo>
                  <a:lnTo>
                    <a:pt x="2686980" y="3373344"/>
                  </a:lnTo>
                  <a:lnTo>
                    <a:pt x="2639299" y="3389507"/>
                  </a:lnTo>
                  <a:lnTo>
                    <a:pt x="2590946" y="3403557"/>
                  </a:lnTo>
                  <a:lnTo>
                    <a:pt x="2542024" y="3415473"/>
                  </a:lnTo>
                  <a:lnTo>
                    <a:pt x="2492632" y="3425236"/>
                  </a:lnTo>
                  <a:lnTo>
                    <a:pt x="2442847" y="3432819"/>
                  </a:lnTo>
                  <a:lnTo>
                    <a:pt x="2392785" y="3438217"/>
                  </a:lnTo>
                  <a:lnTo>
                    <a:pt x="2342533" y="3441410"/>
                  </a:lnTo>
                  <a:lnTo>
                    <a:pt x="2292188" y="3442394"/>
                  </a:lnTo>
                  <a:lnTo>
                    <a:pt x="2275405" y="3442225"/>
                  </a:lnTo>
                  <a:lnTo>
                    <a:pt x="2225094" y="3440260"/>
                  </a:lnTo>
                  <a:lnTo>
                    <a:pt x="2174911" y="3436094"/>
                  </a:lnTo>
                  <a:lnTo>
                    <a:pt x="2124965" y="3429729"/>
                  </a:lnTo>
                  <a:lnTo>
                    <a:pt x="2075345" y="3421180"/>
                  </a:lnTo>
                  <a:lnTo>
                    <a:pt x="2026148" y="3410466"/>
                  </a:lnTo>
                  <a:lnTo>
                    <a:pt x="1977465" y="3397599"/>
                  </a:lnTo>
                  <a:lnTo>
                    <a:pt x="1929400" y="3382612"/>
                  </a:lnTo>
                  <a:lnTo>
                    <a:pt x="1882030" y="3365527"/>
                  </a:lnTo>
                  <a:lnTo>
                    <a:pt x="1835458" y="3346382"/>
                  </a:lnTo>
                  <a:lnTo>
                    <a:pt x="1789781" y="3325212"/>
                  </a:lnTo>
                  <a:lnTo>
                    <a:pt x="1745062" y="3302054"/>
                  </a:lnTo>
                  <a:lnTo>
                    <a:pt x="1701406" y="3276964"/>
                  </a:lnTo>
                  <a:lnTo>
                    <a:pt x="1658902" y="3249976"/>
                  </a:lnTo>
                  <a:lnTo>
                    <a:pt x="1617615" y="3221158"/>
                  </a:lnTo>
                  <a:lnTo>
                    <a:pt x="1577630" y="3190548"/>
                  </a:lnTo>
                  <a:lnTo>
                    <a:pt x="1539029" y="3158224"/>
                  </a:lnTo>
                  <a:lnTo>
                    <a:pt x="1501879" y="3124234"/>
                  </a:lnTo>
                  <a:lnTo>
                    <a:pt x="1466268" y="3088640"/>
                  </a:lnTo>
                  <a:lnTo>
                    <a:pt x="1432242" y="3051515"/>
                  </a:lnTo>
                  <a:lnTo>
                    <a:pt x="1399878" y="3012943"/>
                  </a:lnTo>
                  <a:lnTo>
                    <a:pt x="1369241" y="2972989"/>
                  </a:lnTo>
                  <a:lnTo>
                    <a:pt x="1340384" y="2931724"/>
                  </a:lnTo>
                  <a:lnTo>
                    <a:pt x="1313367" y="2889231"/>
                  </a:lnTo>
                  <a:lnTo>
                    <a:pt x="1288240" y="2845596"/>
                  </a:lnTo>
                  <a:lnTo>
                    <a:pt x="1265050" y="2800904"/>
                  </a:lnTo>
                  <a:lnTo>
                    <a:pt x="1243844" y="2755243"/>
                  </a:lnTo>
                  <a:lnTo>
                    <a:pt x="1224664" y="2708682"/>
                  </a:lnTo>
                  <a:lnTo>
                    <a:pt x="1207543" y="2661325"/>
                  </a:lnTo>
                  <a:lnTo>
                    <a:pt x="1192507" y="2613275"/>
                  </a:lnTo>
                  <a:lnTo>
                    <a:pt x="1179606" y="2564606"/>
                  </a:lnTo>
                  <a:lnTo>
                    <a:pt x="1168854" y="2515415"/>
                  </a:lnTo>
                  <a:lnTo>
                    <a:pt x="1160259" y="2465795"/>
                  </a:lnTo>
                  <a:lnTo>
                    <a:pt x="1153861" y="2415853"/>
                  </a:lnTo>
                  <a:lnTo>
                    <a:pt x="1149656" y="2365686"/>
                  </a:lnTo>
                  <a:lnTo>
                    <a:pt x="1147650" y="2315367"/>
                  </a:lnTo>
                  <a:lnTo>
                    <a:pt x="1147470" y="2298582"/>
                  </a:lnTo>
                  <a:lnTo>
                    <a:pt x="1147537" y="2281792"/>
                  </a:lnTo>
                  <a:lnTo>
                    <a:pt x="1149217" y="2231475"/>
                  </a:lnTo>
                  <a:lnTo>
                    <a:pt x="1153109" y="2181275"/>
                  </a:lnTo>
                  <a:lnTo>
                    <a:pt x="1159194" y="2131289"/>
                  </a:lnTo>
                  <a:lnTo>
                    <a:pt x="1167463" y="2081614"/>
                  </a:lnTo>
                  <a:lnTo>
                    <a:pt x="1177907" y="2032364"/>
                  </a:lnTo>
                  <a:lnTo>
                    <a:pt x="1190499" y="1983613"/>
                  </a:lnTo>
                  <a:lnTo>
                    <a:pt x="1205220" y="1935459"/>
                  </a:lnTo>
                  <a:lnTo>
                    <a:pt x="1222035" y="1888003"/>
                  </a:lnTo>
                  <a:lnTo>
                    <a:pt x="1240923" y="1841324"/>
                  </a:lnTo>
                  <a:lnTo>
                    <a:pt x="1261838" y="1795522"/>
                  </a:lnTo>
                  <a:lnTo>
                    <a:pt x="1284739" y="1750674"/>
                  </a:lnTo>
                  <a:lnTo>
                    <a:pt x="1309589" y="1706888"/>
                  </a:lnTo>
                  <a:lnTo>
                    <a:pt x="1336330" y="1664226"/>
                  </a:lnTo>
                  <a:lnTo>
                    <a:pt x="1364927" y="1622778"/>
                  </a:lnTo>
                  <a:lnTo>
                    <a:pt x="1395312" y="1582620"/>
                  </a:lnTo>
                  <a:lnTo>
                    <a:pt x="1427419" y="1543846"/>
                  </a:lnTo>
                  <a:lnTo>
                    <a:pt x="1461209" y="1506505"/>
                  </a:lnTo>
                  <a:lnTo>
                    <a:pt x="1496598" y="1470686"/>
                  </a:lnTo>
                  <a:lnTo>
                    <a:pt x="1533529" y="1436462"/>
                  </a:lnTo>
                  <a:lnTo>
                    <a:pt x="1571920" y="1403879"/>
                  </a:lnTo>
                  <a:lnTo>
                    <a:pt x="1611704" y="1373023"/>
                  </a:lnTo>
                  <a:lnTo>
                    <a:pt x="1652808" y="1343932"/>
                  </a:lnTo>
                  <a:lnTo>
                    <a:pt x="1695145" y="1316681"/>
                  </a:lnTo>
                  <a:lnTo>
                    <a:pt x="1738633" y="1291306"/>
                  </a:lnTo>
                  <a:lnTo>
                    <a:pt x="1783199" y="1267873"/>
                  </a:lnTo>
                  <a:lnTo>
                    <a:pt x="1828755" y="1246408"/>
                  </a:lnTo>
                  <a:lnTo>
                    <a:pt x="1875199" y="1226961"/>
                  </a:lnTo>
                  <a:lnTo>
                    <a:pt x="1922453" y="1209582"/>
                  </a:lnTo>
                  <a:lnTo>
                    <a:pt x="1970425" y="1194287"/>
                  </a:lnTo>
                  <a:lnTo>
                    <a:pt x="2019024" y="1181103"/>
                  </a:lnTo>
                  <a:lnTo>
                    <a:pt x="2068147" y="1170073"/>
                  </a:lnTo>
                  <a:lnTo>
                    <a:pt x="2117715" y="1161207"/>
                  </a:lnTo>
                  <a:lnTo>
                    <a:pt x="2167621" y="1154528"/>
                  </a:lnTo>
                  <a:lnTo>
                    <a:pt x="2217771" y="1150036"/>
                  </a:lnTo>
                  <a:lnTo>
                    <a:pt x="2268077" y="1147751"/>
                  </a:lnTo>
                  <a:lnTo>
                    <a:pt x="2301643" y="1147461"/>
                  </a:lnTo>
                  <a:lnTo>
                    <a:pt x="2318426" y="1147682"/>
                  </a:lnTo>
                  <a:lnTo>
                    <a:pt x="2368727" y="1149809"/>
                  </a:lnTo>
                  <a:lnTo>
                    <a:pt x="2418893" y="1154149"/>
                  </a:lnTo>
                  <a:lnTo>
                    <a:pt x="2468830" y="1160685"/>
                  </a:lnTo>
                  <a:lnTo>
                    <a:pt x="2518413" y="1169412"/>
                  </a:lnTo>
                  <a:lnTo>
                    <a:pt x="2567573" y="1180290"/>
                  </a:lnTo>
                  <a:lnTo>
                    <a:pt x="2616208" y="1193329"/>
                  </a:lnTo>
                  <a:lnTo>
                    <a:pt x="2664229" y="1208482"/>
                  </a:lnTo>
                  <a:lnTo>
                    <a:pt x="2711529" y="1225723"/>
                  </a:lnTo>
                  <a:lnTo>
                    <a:pt x="2758033" y="1245035"/>
                  </a:lnTo>
                  <a:lnTo>
                    <a:pt x="2803652" y="1266363"/>
                  </a:lnTo>
                  <a:lnTo>
                    <a:pt x="2848287" y="1289669"/>
                  </a:lnTo>
                  <a:lnTo>
                    <a:pt x="2891856" y="1314915"/>
                  </a:lnTo>
                  <a:lnTo>
                    <a:pt x="2934272" y="1342038"/>
                  </a:lnTo>
                  <a:lnTo>
                    <a:pt x="2975459" y="1371008"/>
                  </a:lnTo>
                  <a:lnTo>
                    <a:pt x="3015336" y="1401752"/>
                  </a:lnTo>
                  <a:lnTo>
                    <a:pt x="3053820" y="1434207"/>
                  </a:lnTo>
                  <a:lnTo>
                    <a:pt x="3090851" y="1468334"/>
                  </a:lnTo>
                  <a:lnTo>
                    <a:pt x="3126351" y="1504049"/>
                  </a:lnTo>
                  <a:lnTo>
                    <a:pt x="3160244" y="1541283"/>
                  </a:lnTo>
                  <a:lnTo>
                    <a:pt x="3192465" y="1579964"/>
                  </a:lnTo>
                  <a:lnTo>
                    <a:pt x="3222975" y="1620028"/>
                  </a:lnTo>
                  <a:lnTo>
                    <a:pt x="3251689" y="1661392"/>
                  </a:lnTo>
                  <a:lnTo>
                    <a:pt x="3278560" y="1703977"/>
                  </a:lnTo>
                  <a:lnTo>
                    <a:pt x="3303540" y="1747693"/>
                  </a:lnTo>
                  <a:lnTo>
                    <a:pt x="3326568" y="1792465"/>
                  </a:lnTo>
                  <a:lnTo>
                    <a:pt x="3347617" y="1838208"/>
                  </a:lnTo>
                  <a:lnTo>
                    <a:pt x="3366645" y="1884829"/>
                  </a:lnTo>
                  <a:lnTo>
                    <a:pt x="3383600" y="1932237"/>
                  </a:lnTo>
                  <a:lnTo>
                    <a:pt x="3398461" y="1980348"/>
                  </a:lnTo>
                  <a:lnTo>
                    <a:pt x="3402943" y="1996524"/>
                  </a:lnTo>
                  <a:lnTo>
                    <a:pt x="4510954" y="1698125"/>
                  </a:lnTo>
                  <a:lnTo>
                    <a:pt x="4492544" y="1633563"/>
                  </a:lnTo>
                  <a:lnTo>
                    <a:pt x="4472257" y="1569563"/>
                  </a:lnTo>
                  <a:lnTo>
                    <a:pt x="4450112" y="1506182"/>
                  </a:lnTo>
                  <a:lnTo>
                    <a:pt x="4426118" y="1443478"/>
                  </a:lnTo>
                  <a:lnTo>
                    <a:pt x="4400297" y="1381500"/>
                  </a:lnTo>
                  <a:lnTo>
                    <a:pt x="4372676" y="1320313"/>
                  </a:lnTo>
                  <a:lnTo>
                    <a:pt x="4343276" y="1259951"/>
                  </a:lnTo>
                  <a:lnTo>
                    <a:pt x="4312123" y="1200476"/>
                  </a:lnTo>
                  <a:lnTo>
                    <a:pt x="4279250" y="1141935"/>
                  </a:lnTo>
                  <a:lnTo>
                    <a:pt x="4244673" y="1084385"/>
                  </a:lnTo>
                  <a:lnTo>
                    <a:pt x="4208427" y="1027867"/>
                  </a:lnTo>
                  <a:lnTo>
                    <a:pt x="4170543" y="972435"/>
                  </a:lnTo>
                  <a:lnTo>
                    <a:pt x="4131053" y="918136"/>
                  </a:lnTo>
                  <a:lnTo>
                    <a:pt x="4090000" y="865018"/>
                  </a:lnTo>
                  <a:lnTo>
                    <a:pt x="4047402" y="813116"/>
                  </a:lnTo>
                  <a:lnTo>
                    <a:pt x="4003310" y="762491"/>
                  </a:lnTo>
                  <a:lnTo>
                    <a:pt x="3957752" y="713174"/>
                  </a:lnTo>
                  <a:lnTo>
                    <a:pt x="3910765" y="665209"/>
                  </a:lnTo>
                  <a:lnTo>
                    <a:pt x="3862408" y="618643"/>
                  </a:lnTo>
                  <a:lnTo>
                    <a:pt x="3812708" y="573515"/>
                  </a:lnTo>
                  <a:lnTo>
                    <a:pt x="3761700" y="529851"/>
                  </a:lnTo>
                  <a:lnTo>
                    <a:pt x="3709444" y="487701"/>
                  </a:lnTo>
                  <a:lnTo>
                    <a:pt x="3655969" y="447096"/>
                  </a:lnTo>
                  <a:lnTo>
                    <a:pt x="3601342" y="408072"/>
                  </a:lnTo>
                  <a:lnTo>
                    <a:pt x="3545583" y="370666"/>
                  </a:lnTo>
                  <a:lnTo>
                    <a:pt x="3488756" y="334907"/>
                  </a:lnTo>
                  <a:lnTo>
                    <a:pt x="3430911" y="300825"/>
                  </a:lnTo>
                  <a:lnTo>
                    <a:pt x="3372094" y="268448"/>
                  </a:lnTo>
                  <a:lnTo>
                    <a:pt x="3312355" y="237805"/>
                  </a:lnTo>
                  <a:lnTo>
                    <a:pt x="3251749" y="208923"/>
                  </a:lnTo>
                  <a:lnTo>
                    <a:pt x="3190319" y="181829"/>
                  </a:lnTo>
                  <a:lnTo>
                    <a:pt x="3128127" y="156536"/>
                  </a:lnTo>
                  <a:lnTo>
                    <a:pt x="3065216" y="133082"/>
                  </a:lnTo>
                  <a:lnTo>
                    <a:pt x="3001648" y="111476"/>
                  </a:lnTo>
                  <a:lnTo>
                    <a:pt x="2937478" y="91742"/>
                  </a:lnTo>
                  <a:lnTo>
                    <a:pt x="2872756" y="73884"/>
                  </a:lnTo>
                  <a:lnTo>
                    <a:pt x="2807538" y="57939"/>
                  </a:lnTo>
                  <a:lnTo>
                    <a:pt x="2741882" y="43899"/>
                  </a:lnTo>
                  <a:lnTo>
                    <a:pt x="2675845" y="31784"/>
                  </a:lnTo>
                  <a:lnTo>
                    <a:pt x="2609485" y="21611"/>
                  </a:lnTo>
                  <a:lnTo>
                    <a:pt x="2542851" y="13388"/>
                  </a:lnTo>
                  <a:lnTo>
                    <a:pt x="2476008" y="7108"/>
                  </a:lnTo>
                  <a:lnTo>
                    <a:pt x="2409006" y="2793"/>
                  </a:lnTo>
                  <a:lnTo>
                    <a:pt x="2341908" y="440"/>
                  </a:lnTo>
                  <a:lnTo>
                    <a:pt x="2308335" y="0"/>
                  </a:lnTo>
                  <a:close/>
                </a:path>
              </a:pathLst>
            </a:custGeom>
            <a:solidFill>
              <a:srgbClr val="2EB2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251435" y="7205941"/>
              <a:ext cx="1187450" cy="598805"/>
            </a:xfrm>
            <a:custGeom>
              <a:avLst/>
              <a:gdLst/>
              <a:ahLst/>
              <a:cxnLst/>
              <a:rect l="l" t="t" r="r" b="b"/>
              <a:pathLst>
                <a:path w="1187450" h="598804">
                  <a:moveTo>
                    <a:pt x="1108011" y="0"/>
                  </a:moveTo>
                  <a:lnTo>
                    <a:pt x="0" y="298399"/>
                  </a:lnTo>
                  <a:lnTo>
                    <a:pt x="12097" y="347560"/>
                  </a:lnTo>
                  <a:lnTo>
                    <a:pt x="21988" y="397014"/>
                  </a:lnTo>
                  <a:lnTo>
                    <a:pt x="29671" y="446759"/>
                  </a:lnTo>
                  <a:lnTo>
                    <a:pt x="35148" y="496794"/>
                  </a:lnTo>
                  <a:lnTo>
                    <a:pt x="38419" y="547121"/>
                  </a:lnTo>
                  <a:lnTo>
                    <a:pt x="39484" y="597738"/>
                  </a:lnTo>
                  <a:lnTo>
                    <a:pt x="1186954" y="598690"/>
                  </a:lnTo>
                  <a:lnTo>
                    <a:pt x="1186447" y="548001"/>
                  </a:lnTo>
                  <a:lnTo>
                    <a:pt x="1184835" y="497456"/>
                  </a:lnTo>
                  <a:lnTo>
                    <a:pt x="1182118" y="447057"/>
                  </a:lnTo>
                  <a:lnTo>
                    <a:pt x="1178298" y="396803"/>
                  </a:lnTo>
                  <a:lnTo>
                    <a:pt x="1173375" y="346694"/>
                  </a:lnTo>
                  <a:lnTo>
                    <a:pt x="1167347" y="296730"/>
                  </a:lnTo>
                  <a:lnTo>
                    <a:pt x="1160216" y="246912"/>
                  </a:lnTo>
                  <a:lnTo>
                    <a:pt x="1151981" y="197238"/>
                  </a:lnTo>
                  <a:lnTo>
                    <a:pt x="1142643" y="147711"/>
                  </a:lnTo>
                  <a:lnTo>
                    <a:pt x="1132202" y="98328"/>
                  </a:lnTo>
                  <a:lnTo>
                    <a:pt x="1120658" y="49091"/>
                  </a:lnTo>
                  <a:lnTo>
                    <a:pt x="1108011" y="0"/>
                  </a:lnTo>
                  <a:close/>
                </a:path>
              </a:pathLst>
            </a:custGeom>
            <a:solidFill>
              <a:srgbClr val="B9141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199047" y="7803680"/>
              <a:ext cx="1239520" cy="899160"/>
            </a:xfrm>
            <a:custGeom>
              <a:avLst/>
              <a:gdLst/>
              <a:ahLst/>
              <a:cxnLst/>
              <a:rect l="l" t="t" r="r" b="b"/>
              <a:pathLst>
                <a:path w="1239520" h="899159">
                  <a:moveTo>
                    <a:pt x="91871" y="0"/>
                  </a:moveTo>
                  <a:lnTo>
                    <a:pt x="90908" y="46190"/>
                  </a:lnTo>
                  <a:lnTo>
                    <a:pt x="88096" y="92195"/>
                  </a:lnTo>
                  <a:lnTo>
                    <a:pt x="83434" y="138014"/>
                  </a:lnTo>
                  <a:lnTo>
                    <a:pt x="76924" y="183648"/>
                  </a:lnTo>
                  <a:lnTo>
                    <a:pt x="68567" y="229095"/>
                  </a:lnTo>
                  <a:lnTo>
                    <a:pt x="58405" y="274164"/>
                  </a:lnTo>
                  <a:lnTo>
                    <a:pt x="46467" y="318680"/>
                  </a:lnTo>
                  <a:lnTo>
                    <a:pt x="32752" y="362644"/>
                  </a:lnTo>
                  <a:lnTo>
                    <a:pt x="17263" y="406056"/>
                  </a:lnTo>
                  <a:lnTo>
                    <a:pt x="0" y="448919"/>
                  </a:lnTo>
                  <a:lnTo>
                    <a:pt x="1055624" y="898779"/>
                  </a:lnTo>
                  <a:lnTo>
                    <a:pt x="1075239" y="851292"/>
                  </a:lnTo>
                  <a:lnTo>
                    <a:pt x="1093760" y="803465"/>
                  </a:lnTo>
                  <a:lnTo>
                    <a:pt x="1111186" y="755298"/>
                  </a:lnTo>
                  <a:lnTo>
                    <a:pt x="1127518" y="706789"/>
                  </a:lnTo>
                  <a:lnTo>
                    <a:pt x="1142755" y="657940"/>
                  </a:lnTo>
                  <a:lnTo>
                    <a:pt x="1156897" y="608749"/>
                  </a:lnTo>
                  <a:lnTo>
                    <a:pt x="1169945" y="559217"/>
                  </a:lnTo>
                  <a:lnTo>
                    <a:pt x="1181899" y="509344"/>
                  </a:lnTo>
                  <a:lnTo>
                    <a:pt x="1192758" y="459130"/>
                  </a:lnTo>
                  <a:lnTo>
                    <a:pt x="1202496" y="408683"/>
                  </a:lnTo>
                  <a:lnTo>
                    <a:pt x="1211094" y="358121"/>
                  </a:lnTo>
                  <a:lnTo>
                    <a:pt x="1218551" y="307444"/>
                  </a:lnTo>
                  <a:lnTo>
                    <a:pt x="1224868" y="256652"/>
                  </a:lnTo>
                  <a:lnTo>
                    <a:pt x="1230045" y="205744"/>
                  </a:lnTo>
                  <a:lnTo>
                    <a:pt x="1234080" y="154720"/>
                  </a:lnTo>
                  <a:lnTo>
                    <a:pt x="1236975" y="103581"/>
                  </a:lnTo>
                  <a:lnTo>
                    <a:pt x="1238729" y="52324"/>
                  </a:lnTo>
                  <a:lnTo>
                    <a:pt x="1239342" y="952"/>
                  </a:lnTo>
                  <a:lnTo>
                    <a:pt x="91871" y="0"/>
                  </a:lnTo>
                  <a:close/>
                </a:path>
              </a:pathLst>
            </a:custGeom>
            <a:solidFill>
              <a:srgbClr val="7D7F8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0205" y="5427383"/>
            <a:ext cx="252506" cy="25250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90205" y="5834812"/>
            <a:ext cx="252506" cy="25250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90205" y="6244056"/>
            <a:ext cx="252506" cy="252501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634906" y="5299399"/>
            <a:ext cx="139065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37500"/>
              </a:lnSpc>
              <a:spcBef>
                <a:spcPts val="95"/>
              </a:spcBef>
            </a:pPr>
            <a:r>
              <a:rPr dirty="0" sz="1850" spc="135">
                <a:latin typeface="Arial"/>
                <a:cs typeface="Arial"/>
              </a:rPr>
              <a:t>SI 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035552" y="7363968"/>
            <a:ext cx="3337560" cy="1173480"/>
            <a:chOff x="4035552" y="7363968"/>
            <a:chExt cx="3337560" cy="1173480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31280" y="7897368"/>
              <a:ext cx="941831" cy="43891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31280" y="7363968"/>
              <a:ext cx="920495" cy="43891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035552" y="7668768"/>
              <a:ext cx="2237231" cy="86867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4113707" y="7636611"/>
            <a:ext cx="2059939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125">
                <a:solidFill>
                  <a:srgbClr val="2EB259"/>
                </a:solidFill>
                <a:latin typeface="Tahoma"/>
                <a:cs typeface="Tahoma"/>
              </a:rPr>
              <a:t>89.4%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99432" y="6833616"/>
            <a:ext cx="1097279" cy="1118615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4708080" y="6751366"/>
            <a:ext cx="2592705" cy="1550035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1754505" algn="l"/>
              </a:tabLst>
            </a:pPr>
            <a:r>
              <a:rPr dirty="0" sz="6700" spc="155">
                <a:solidFill>
                  <a:srgbClr val="2EB259"/>
                </a:solidFill>
                <a:latin typeface="Tahoma"/>
                <a:cs typeface="Tahoma"/>
              </a:rPr>
              <a:t>SI</a:t>
            </a:r>
            <a:r>
              <a:rPr dirty="0" sz="6700">
                <a:solidFill>
                  <a:srgbClr val="2EB259"/>
                </a:solidFill>
                <a:latin typeface="Tahoma"/>
                <a:cs typeface="Tahoma"/>
              </a:rPr>
              <a:t>	</a:t>
            </a:r>
            <a:r>
              <a:rPr dirty="0" sz="2650" spc="-20">
                <a:solidFill>
                  <a:srgbClr val="FFFFFF"/>
                </a:solidFill>
                <a:latin typeface="Tahoma"/>
                <a:cs typeface="Tahoma"/>
              </a:rPr>
              <a:t>4.2%</a:t>
            </a:r>
            <a:endParaRPr sz="265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215"/>
              </a:spcBef>
            </a:pPr>
            <a:r>
              <a:rPr dirty="0" sz="2650" spc="30">
                <a:solidFill>
                  <a:srgbClr val="FFFFFF"/>
                </a:solidFill>
                <a:latin typeface="Tahoma"/>
                <a:cs typeface="Tahoma"/>
              </a:rPr>
              <a:t>6.4%</a:t>
            </a:r>
            <a:endParaRPr sz="2650">
              <a:latin typeface="Tahoma"/>
              <a:cs typeface="Tahoma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410507" y="9746380"/>
          <a:ext cx="2487295" cy="1344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4710"/>
                <a:gridCol w="763904"/>
                <a:gridCol w="784860"/>
              </a:tblGrid>
              <a:tr h="390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dirty="0" sz="15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Ago-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47625">
                    <a:lnR w="9525">
                      <a:solidFill>
                        <a:srgbClr val="D7D8D9"/>
                      </a:solidFill>
                      <a:prstDash val="solid"/>
                    </a:lnR>
                    <a:solidFill>
                      <a:srgbClr val="383A3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500" spc="-1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Sep-</a:t>
                      </a:r>
                      <a:r>
                        <a:rPr dirty="0" sz="1500" spc="-25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40005">
                    <a:lnL w="9525">
                      <a:solidFill>
                        <a:srgbClr val="D7D8D9"/>
                      </a:solidFill>
                      <a:prstDash val="solid"/>
                    </a:lnL>
                    <a:lnR w="9525">
                      <a:solidFill>
                        <a:srgbClr val="D7D8D9"/>
                      </a:solidFill>
                      <a:prstDash val="solid"/>
                    </a:lnR>
                    <a:solidFill>
                      <a:srgbClr val="383A3C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SI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80.9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89.4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 b="1">
                          <a:latin typeface="Calibri"/>
                          <a:cs typeface="Calibri"/>
                        </a:rPr>
                        <a:t>NO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5.7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EFF0E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4.2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698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EFF0EF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marL="1143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b="1"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500" spc="-20" b="1">
                          <a:latin typeface="Calibri"/>
                          <a:cs typeface="Calibri"/>
                        </a:rPr>
                        <a:t>SABE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0">
                          <a:latin typeface="Calibri"/>
                          <a:cs typeface="Calibri"/>
                        </a:rPr>
                        <a:t>13.4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lnR w="9525">
                      <a:solidFill>
                        <a:srgbClr val="383A3C"/>
                      </a:solidFill>
                      <a:prstDash val="solid"/>
                    </a:lnR>
                    <a:solidFill>
                      <a:srgbClr val="D7D8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500" spc="-25">
                          <a:latin typeface="Calibri"/>
                          <a:cs typeface="Calibri"/>
                        </a:rPr>
                        <a:t>6.4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B="0" marT="1905">
                    <a:lnL w="9525">
                      <a:solidFill>
                        <a:srgbClr val="383A3C"/>
                      </a:solidFill>
                      <a:prstDash val="solid"/>
                    </a:lnL>
                    <a:solidFill>
                      <a:srgbClr val="D7D8D9"/>
                    </a:solidFill>
                  </a:tcPr>
                </a:tc>
              </a:tr>
            </a:tbl>
          </a:graphicData>
        </a:graphic>
      </p:graphicFrame>
      <p:sp>
        <p:nvSpPr>
          <p:cNvPr id="36" name="object 36"/>
          <p:cNvSpPr txBox="1"/>
          <p:nvPr/>
        </p:nvSpPr>
        <p:spPr>
          <a:xfrm>
            <a:off x="407238" y="10829992"/>
            <a:ext cx="9521825" cy="11677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4191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ts val="1580"/>
              </a:lnSpc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Mayoría aplastante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 casi 9 de 10 venezolanos, respalda la eliminación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 Corpoelec</a:t>
            </a:r>
            <a:r>
              <a:rPr dirty="0" sz="1500" spc="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(empresa pública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del Estado),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 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sustitución</a:t>
            </a:r>
            <a:r>
              <a:rPr dirty="0" sz="1500" spc="9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definitiva</a:t>
            </a:r>
            <a:r>
              <a:rPr dirty="0" sz="1500" spc="1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500" spc="1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1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operador</a:t>
            </a:r>
            <a:r>
              <a:rPr dirty="0" sz="1500" spc="9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privado</a:t>
            </a:r>
            <a:r>
              <a:rPr dirty="0" sz="1500" spc="1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capaz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garantizar</a:t>
            </a:r>
            <a:r>
              <a:rPr dirty="0" sz="15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estabilidad,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eficiencia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sostenibilidad</a:t>
            </a:r>
            <a:r>
              <a:rPr dirty="0" sz="15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servicio eléctrico.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mayoría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coincide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inviabilidad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modelo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actual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Corpoelec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frente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sistema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eléctrico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país.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39" name="object 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757772" y="9820998"/>
            <a:ext cx="3419474" cy="1457325"/>
          </a:xfrm>
          <a:prstGeom prst="rect">
            <a:avLst/>
          </a:prstGeom>
        </p:spPr>
      </p:pic>
      <p:sp>
        <p:nvSpPr>
          <p:cNvPr id="40" name="object 4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9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3828169"/>
            <a:ext cx="10287000" cy="954405"/>
            <a:chOff x="0" y="3828169"/>
            <a:chExt cx="10287000" cy="954405"/>
          </a:xfrm>
        </p:grpSpPr>
        <p:sp>
          <p:nvSpPr>
            <p:cNvPr id="11" name="object 11"/>
            <p:cNvSpPr/>
            <p:nvPr/>
          </p:nvSpPr>
          <p:spPr>
            <a:xfrm>
              <a:off x="6720091" y="3926280"/>
              <a:ext cx="3567429" cy="643255"/>
            </a:xfrm>
            <a:custGeom>
              <a:avLst/>
              <a:gdLst/>
              <a:ahLst/>
              <a:cxnLst/>
              <a:rect l="l" t="t" r="r" b="b"/>
              <a:pathLst>
                <a:path w="3567429" h="643254">
                  <a:moveTo>
                    <a:pt x="3566896" y="363410"/>
                  </a:moveTo>
                  <a:lnTo>
                    <a:pt x="3243376" y="363410"/>
                  </a:lnTo>
                  <a:lnTo>
                    <a:pt x="3232226" y="363410"/>
                  </a:lnTo>
                  <a:lnTo>
                    <a:pt x="2691866" y="363410"/>
                  </a:lnTo>
                  <a:lnTo>
                    <a:pt x="2691866" y="358838"/>
                  </a:lnTo>
                  <a:lnTo>
                    <a:pt x="2687967" y="358838"/>
                  </a:lnTo>
                  <a:lnTo>
                    <a:pt x="2670924" y="289267"/>
                  </a:lnTo>
                  <a:lnTo>
                    <a:pt x="2644889" y="183108"/>
                  </a:lnTo>
                  <a:lnTo>
                    <a:pt x="2604986" y="432054"/>
                  </a:lnTo>
                  <a:lnTo>
                    <a:pt x="2571546" y="160756"/>
                  </a:lnTo>
                  <a:lnTo>
                    <a:pt x="2551722" y="0"/>
                  </a:lnTo>
                  <a:lnTo>
                    <a:pt x="2475700" y="537730"/>
                  </a:lnTo>
                  <a:lnTo>
                    <a:pt x="2441206" y="337121"/>
                  </a:lnTo>
                  <a:lnTo>
                    <a:pt x="2383866" y="337121"/>
                  </a:lnTo>
                  <a:lnTo>
                    <a:pt x="2372804" y="302907"/>
                  </a:lnTo>
                  <a:lnTo>
                    <a:pt x="2345499" y="218452"/>
                  </a:lnTo>
                  <a:lnTo>
                    <a:pt x="2317673" y="362483"/>
                  </a:lnTo>
                  <a:lnTo>
                    <a:pt x="2284374" y="362483"/>
                  </a:lnTo>
                  <a:lnTo>
                    <a:pt x="2262822" y="312178"/>
                  </a:lnTo>
                  <a:lnTo>
                    <a:pt x="2233422" y="243598"/>
                  </a:lnTo>
                  <a:lnTo>
                    <a:pt x="2212771" y="337121"/>
                  </a:lnTo>
                  <a:lnTo>
                    <a:pt x="2183396" y="337121"/>
                  </a:lnTo>
                  <a:lnTo>
                    <a:pt x="2172512" y="363410"/>
                  </a:lnTo>
                  <a:lnTo>
                    <a:pt x="1786356" y="363410"/>
                  </a:lnTo>
                  <a:lnTo>
                    <a:pt x="1766697" y="363410"/>
                  </a:lnTo>
                  <a:lnTo>
                    <a:pt x="1212316" y="363410"/>
                  </a:lnTo>
                  <a:lnTo>
                    <a:pt x="1212316" y="358838"/>
                  </a:lnTo>
                  <a:lnTo>
                    <a:pt x="1208849" y="358838"/>
                  </a:lnTo>
                  <a:lnTo>
                    <a:pt x="1191806" y="289267"/>
                  </a:lnTo>
                  <a:lnTo>
                    <a:pt x="1165783" y="183108"/>
                  </a:lnTo>
                  <a:lnTo>
                    <a:pt x="1125867" y="432054"/>
                  </a:lnTo>
                  <a:lnTo>
                    <a:pt x="1092428" y="160756"/>
                  </a:lnTo>
                  <a:lnTo>
                    <a:pt x="1072603" y="0"/>
                  </a:lnTo>
                  <a:lnTo>
                    <a:pt x="996581" y="537730"/>
                  </a:lnTo>
                  <a:lnTo>
                    <a:pt x="962075" y="337121"/>
                  </a:lnTo>
                  <a:lnTo>
                    <a:pt x="904748" y="337121"/>
                  </a:lnTo>
                  <a:lnTo>
                    <a:pt x="893686" y="302907"/>
                  </a:lnTo>
                  <a:lnTo>
                    <a:pt x="866381" y="218452"/>
                  </a:lnTo>
                  <a:lnTo>
                    <a:pt x="838555" y="362483"/>
                  </a:lnTo>
                  <a:lnTo>
                    <a:pt x="805256" y="362483"/>
                  </a:lnTo>
                  <a:lnTo>
                    <a:pt x="783704" y="312178"/>
                  </a:lnTo>
                  <a:lnTo>
                    <a:pt x="754316" y="243598"/>
                  </a:lnTo>
                  <a:lnTo>
                    <a:pt x="733653" y="337121"/>
                  </a:lnTo>
                  <a:lnTo>
                    <a:pt x="704291" y="337121"/>
                  </a:lnTo>
                  <a:lnTo>
                    <a:pt x="693394" y="363410"/>
                  </a:lnTo>
                  <a:lnTo>
                    <a:pt x="295376" y="363410"/>
                  </a:lnTo>
                  <a:lnTo>
                    <a:pt x="287591" y="363410"/>
                  </a:lnTo>
                  <a:lnTo>
                    <a:pt x="0" y="363410"/>
                  </a:lnTo>
                  <a:lnTo>
                    <a:pt x="0" y="384479"/>
                  </a:lnTo>
                  <a:lnTo>
                    <a:pt x="287591" y="384479"/>
                  </a:lnTo>
                  <a:lnTo>
                    <a:pt x="295376" y="384479"/>
                  </a:lnTo>
                  <a:lnTo>
                    <a:pt x="707517" y="384479"/>
                  </a:lnTo>
                  <a:lnTo>
                    <a:pt x="718413" y="358203"/>
                  </a:lnTo>
                  <a:lnTo>
                    <a:pt x="750582" y="358203"/>
                  </a:lnTo>
                  <a:lnTo>
                    <a:pt x="760780" y="312178"/>
                  </a:lnTo>
                  <a:lnTo>
                    <a:pt x="791337" y="383565"/>
                  </a:lnTo>
                  <a:lnTo>
                    <a:pt x="855916" y="383565"/>
                  </a:lnTo>
                  <a:lnTo>
                    <a:pt x="859993" y="362483"/>
                  </a:lnTo>
                  <a:lnTo>
                    <a:pt x="871512" y="302907"/>
                  </a:lnTo>
                  <a:lnTo>
                    <a:pt x="889355" y="358203"/>
                  </a:lnTo>
                  <a:lnTo>
                    <a:pt x="944372" y="358203"/>
                  </a:lnTo>
                  <a:lnTo>
                    <a:pt x="993292" y="642937"/>
                  </a:lnTo>
                  <a:lnTo>
                    <a:pt x="1003007" y="642937"/>
                  </a:lnTo>
                  <a:lnTo>
                    <a:pt x="1017892" y="537730"/>
                  </a:lnTo>
                  <a:lnTo>
                    <a:pt x="1071206" y="160756"/>
                  </a:lnTo>
                  <a:lnTo>
                    <a:pt x="1123048" y="582129"/>
                  </a:lnTo>
                  <a:lnTo>
                    <a:pt x="1147191" y="432054"/>
                  </a:lnTo>
                  <a:lnTo>
                    <a:pt x="1170139" y="289267"/>
                  </a:lnTo>
                  <a:lnTo>
                    <a:pt x="1188224" y="363410"/>
                  </a:lnTo>
                  <a:lnTo>
                    <a:pt x="1188224" y="384479"/>
                  </a:lnTo>
                  <a:lnTo>
                    <a:pt x="1766697" y="384479"/>
                  </a:lnTo>
                  <a:lnTo>
                    <a:pt x="1786356" y="384479"/>
                  </a:lnTo>
                  <a:lnTo>
                    <a:pt x="2186635" y="384479"/>
                  </a:lnTo>
                  <a:lnTo>
                    <a:pt x="2197519" y="358203"/>
                  </a:lnTo>
                  <a:lnTo>
                    <a:pt x="2229701" y="358203"/>
                  </a:lnTo>
                  <a:lnTo>
                    <a:pt x="2239886" y="312178"/>
                  </a:lnTo>
                  <a:lnTo>
                    <a:pt x="2270455" y="383565"/>
                  </a:lnTo>
                  <a:lnTo>
                    <a:pt x="2335034" y="383565"/>
                  </a:lnTo>
                  <a:lnTo>
                    <a:pt x="2339111" y="362483"/>
                  </a:lnTo>
                  <a:lnTo>
                    <a:pt x="2350630" y="302907"/>
                  </a:lnTo>
                  <a:lnTo>
                    <a:pt x="2368473" y="358203"/>
                  </a:lnTo>
                  <a:lnTo>
                    <a:pt x="2423490" y="358203"/>
                  </a:lnTo>
                  <a:lnTo>
                    <a:pt x="2472410" y="642937"/>
                  </a:lnTo>
                  <a:lnTo>
                    <a:pt x="2482126" y="642937"/>
                  </a:lnTo>
                  <a:lnTo>
                    <a:pt x="2497010" y="537730"/>
                  </a:lnTo>
                  <a:lnTo>
                    <a:pt x="2550312" y="160756"/>
                  </a:lnTo>
                  <a:lnTo>
                    <a:pt x="2602179" y="582129"/>
                  </a:lnTo>
                  <a:lnTo>
                    <a:pt x="2626309" y="432054"/>
                  </a:lnTo>
                  <a:lnTo>
                    <a:pt x="2649245" y="289267"/>
                  </a:lnTo>
                  <a:lnTo>
                    <a:pt x="2667343" y="363410"/>
                  </a:lnTo>
                  <a:lnTo>
                    <a:pt x="2664701" y="363410"/>
                  </a:lnTo>
                  <a:lnTo>
                    <a:pt x="2664701" y="384479"/>
                  </a:lnTo>
                  <a:lnTo>
                    <a:pt x="3232226" y="384479"/>
                  </a:lnTo>
                  <a:lnTo>
                    <a:pt x="3243376" y="384479"/>
                  </a:lnTo>
                  <a:lnTo>
                    <a:pt x="3566896" y="384479"/>
                  </a:lnTo>
                  <a:lnTo>
                    <a:pt x="3566896" y="363410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0" y="3828169"/>
              <a:ext cx="6719570" cy="954405"/>
            </a:xfrm>
            <a:custGeom>
              <a:avLst/>
              <a:gdLst/>
              <a:ahLst/>
              <a:cxnLst/>
              <a:rect l="l" t="t" r="r" b="b"/>
              <a:pathLst>
                <a:path w="6719570" h="954404">
                  <a:moveTo>
                    <a:pt x="6465480" y="0"/>
                  </a:moveTo>
                  <a:lnTo>
                    <a:pt x="0" y="0"/>
                  </a:lnTo>
                  <a:lnTo>
                    <a:pt x="0" y="954067"/>
                  </a:lnTo>
                  <a:lnTo>
                    <a:pt x="6465480" y="954067"/>
                  </a:lnTo>
                  <a:lnTo>
                    <a:pt x="6497420" y="950350"/>
                  </a:lnTo>
                  <a:lnTo>
                    <a:pt x="6557509" y="921957"/>
                  </a:lnTo>
                  <a:lnTo>
                    <a:pt x="6610953" y="868598"/>
                  </a:lnTo>
                  <a:lnTo>
                    <a:pt x="6634586" y="833674"/>
                  </a:lnTo>
                  <a:lnTo>
                    <a:pt x="6655843" y="793849"/>
                  </a:lnTo>
                  <a:lnTo>
                    <a:pt x="6674484" y="749571"/>
                  </a:lnTo>
                  <a:lnTo>
                    <a:pt x="6690270" y="701287"/>
                  </a:lnTo>
                  <a:lnTo>
                    <a:pt x="6702964" y="649444"/>
                  </a:lnTo>
                  <a:lnTo>
                    <a:pt x="6712326" y="594489"/>
                  </a:lnTo>
                  <a:lnTo>
                    <a:pt x="6718119" y="536868"/>
                  </a:lnTo>
                  <a:lnTo>
                    <a:pt x="6719108" y="507024"/>
                  </a:lnTo>
                  <a:lnTo>
                    <a:pt x="6719108" y="447034"/>
                  </a:lnTo>
                  <a:lnTo>
                    <a:pt x="6712326" y="359570"/>
                  </a:lnTo>
                  <a:lnTo>
                    <a:pt x="6702964" y="304614"/>
                  </a:lnTo>
                  <a:lnTo>
                    <a:pt x="6690270" y="252771"/>
                  </a:lnTo>
                  <a:lnTo>
                    <a:pt x="6674484" y="204487"/>
                  </a:lnTo>
                  <a:lnTo>
                    <a:pt x="6655843" y="160209"/>
                  </a:lnTo>
                  <a:lnTo>
                    <a:pt x="6634586" y="120385"/>
                  </a:lnTo>
                  <a:lnTo>
                    <a:pt x="6610953" y="85461"/>
                  </a:lnTo>
                  <a:lnTo>
                    <a:pt x="6585181" y="55884"/>
                  </a:lnTo>
                  <a:lnTo>
                    <a:pt x="6528176" y="14561"/>
                  </a:lnTo>
                  <a:lnTo>
                    <a:pt x="6465480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240045" y="1679897"/>
            <a:ext cx="5403850" cy="334645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3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670685" marR="5080" indent="-1002665">
              <a:lnSpc>
                <a:spcPts val="3150"/>
              </a:lnSpc>
              <a:spcBef>
                <a:spcPts val="1205"/>
              </a:spcBef>
            </a:pPr>
            <a:r>
              <a:rPr dirty="0" sz="2700" spc="-605">
                <a:solidFill>
                  <a:srgbClr val="FFFFFF"/>
                </a:solidFill>
                <a:latin typeface="Tahoma"/>
                <a:cs typeface="Tahoma"/>
              </a:rPr>
              <a:t>¿CÓMO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59">
                <a:solidFill>
                  <a:srgbClr val="FFFFFF"/>
                </a:solidFill>
                <a:latin typeface="Tahoma"/>
                <a:cs typeface="Tahoma"/>
              </a:rPr>
              <a:t>CALIFICA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ACTUALMENTE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SERVICIO ELÉCTRICO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HOGAR?</a:t>
            </a:r>
            <a:endParaRPr sz="2700">
              <a:latin typeface="Tahoma"/>
              <a:cs typeface="Tahoma"/>
            </a:endParaRPr>
          </a:p>
          <a:p>
            <a:pPr marL="594995">
              <a:lnSpc>
                <a:spcPct val="100000"/>
              </a:lnSpc>
              <a:spcBef>
                <a:spcPts val="550"/>
              </a:spcBef>
            </a:pPr>
            <a:r>
              <a:rPr dirty="0" baseline="-5555" sz="2250" spc="112">
                <a:latin typeface="Tahoma"/>
                <a:cs typeface="Tahoma"/>
              </a:rPr>
              <a:t>OPCIONES:</a:t>
            </a:r>
            <a:r>
              <a:rPr dirty="0" baseline="-5555" sz="2250" spc="337">
                <a:latin typeface="Tahoma"/>
                <a:cs typeface="Tahoma"/>
              </a:rPr>
              <a:t> </a:t>
            </a:r>
            <a:r>
              <a:rPr dirty="0" sz="1100" spc="140">
                <a:latin typeface="Tahoma"/>
                <a:cs typeface="Tahoma"/>
              </a:rPr>
              <a:t>MUY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65">
                <a:latin typeface="Tahoma"/>
                <a:cs typeface="Tahoma"/>
              </a:rPr>
              <a:t>BUENO,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65">
                <a:latin typeface="Tahoma"/>
                <a:cs typeface="Tahoma"/>
              </a:rPr>
              <a:t>BUENO,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65">
                <a:latin typeface="Tahoma"/>
                <a:cs typeface="Tahoma"/>
              </a:rPr>
              <a:t>REGULAR,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90">
                <a:latin typeface="Tahoma"/>
                <a:cs typeface="Tahoma"/>
              </a:rPr>
              <a:t>MALO,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140">
                <a:latin typeface="Tahoma"/>
                <a:cs typeface="Tahoma"/>
              </a:rPr>
              <a:t>MUY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75">
                <a:latin typeface="Tahoma"/>
                <a:cs typeface="Tahoma"/>
              </a:rPr>
              <a:t>MALO.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40001" y="5556954"/>
            <a:ext cx="1042669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latin typeface="Tahoma"/>
                <a:cs typeface="Tahoma"/>
              </a:rPr>
              <a:t>64.2%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448092" y="6025718"/>
            <a:ext cx="1281430" cy="4617720"/>
          </a:xfrm>
          <a:custGeom>
            <a:avLst/>
            <a:gdLst/>
            <a:ahLst/>
            <a:cxnLst/>
            <a:rect l="l" t="t" r="r" b="b"/>
            <a:pathLst>
              <a:path w="1281430" h="4617720">
                <a:moveTo>
                  <a:pt x="1088796" y="0"/>
                </a:moveTo>
                <a:lnTo>
                  <a:pt x="192138" y="0"/>
                </a:lnTo>
                <a:lnTo>
                  <a:pt x="182701" y="230"/>
                </a:lnTo>
                <a:lnTo>
                  <a:pt x="136367" y="8277"/>
                </a:lnTo>
                <a:lnTo>
                  <a:pt x="93371" y="27331"/>
                </a:lnTo>
                <a:lnTo>
                  <a:pt x="56286" y="56286"/>
                </a:lnTo>
                <a:lnTo>
                  <a:pt x="27331" y="93371"/>
                </a:lnTo>
                <a:lnTo>
                  <a:pt x="8277" y="136372"/>
                </a:lnTo>
                <a:lnTo>
                  <a:pt x="230" y="182706"/>
                </a:lnTo>
                <a:lnTo>
                  <a:pt x="0" y="192150"/>
                </a:lnTo>
                <a:lnTo>
                  <a:pt x="0" y="4617376"/>
                </a:lnTo>
                <a:lnTo>
                  <a:pt x="1280934" y="4617376"/>
                </a:lnTo>
                <a:lnTo>
                  <a:pt x="1280934" y="192150"/>
                </a:lnTo>
                <a:lnTo>
                  <a:pt x="1275182" y="145449"/>
                </a:lnTo>
                <a:lnTo>
                  <a:pt x="1258258" y="101568"/>
                </a:lnTo>
                <a:lnTo>
                  <a:pt x="1231181" y="63120"/>
                </a:lnTo>
                <a:lnTo>
                  <a:pt x="1195552" y="32384"/>
                </a:lnTo>
                <a:lnTo>
                  <a:pt x="1153518" y="11232"/>
                </a:lnTo>
                <a:lnTo>
                  <a:pt x="1107636" y="923"/>
                </a:lnTo>
                <a:lnTo>
                  <a:pt x="108879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729365" y="6919772"/>
            <a:ext cx="7156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ahoma"/>
                <a:cs typeface="Tahoma"/>
              </a:rPr>
              <a:t>88.3%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38117" y="7243521"/>
            <a:ext cx="1419225" cy="523875"/>
          </a:xfrm>
          <a:prstGeom prst="rect">
            <a:avLst/>
          </a:prstGeom>
          <a:solidFill>
            <a:srgbClr val="B9141A"/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endParaRPr sz="1050">
              <a:latin typeface="Times New Roman"/>
              <a:cs typeface="Times New Roman"/>
            </a:endParaRPr>
          </a:p>
          <a:p>
            <a:pPr marL="544830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64.2%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7329" y="7243521"/>
            <a:ext cx="532765" cy="523875"/>
          </a:xfrm>
          <a:prstGeom prst="rect">
            <a:avLst/>
          </a:prstGeom>
          <a:solidFill>
            <a:srgbClr val="EC7E38"/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endParaRPr sz="1050">
              <a:latin typeface="Times New Roman"/>
              <a:cs typeface="Times New Roman"/>
            </a:endParaRPr>
          </a:p>
          <a:p>
            <a:pPr marL="71120">
              <a:lnSpc>
                <a:spcPct val="100000"/>
              </a:lnSpc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24.1%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496320" y="7794062"/>
            <a:ext cx="1151255" cy="3816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61290" marR="5080" indent="-149225">
              <a:lnSpc>
                <a:spcPts val="1360"/>
              </a:lnSpc>
              <a:spcBef>
                <a:spcPts val="215"/>
              </a:spcBef>
            </a:pPr>
            <a:r>
              <a:rPr dirty="0" sz="1200" spc="65">
                <a:latin typeface="Tahoma"/>
                <a:cs typeface="Tahoma"/>
              </a:rPr>
              <a:t>CALIFICACIÓN </a:t>
            </a:r>
            <a:r>
              <a:rPr dirty="0" sz="1200" spc="95">
                <a:latin typeface="Tahoma"/>
                <a:cs typeface="Tahoma"/>
              </a:rPr>
              <a:t>NEGATIVA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4877" y="7989068"/>
            <a:ext cx="984523" cy="839082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2973019" y="8909787"/>
            <a:ext cx="1281430" cy="1733550"/>
          </a:xfrm>
          <a:custGeom>
            <a:avLst/>
            <a:gdLst/>
            <a:ahLst/>
            <a:cxnLst/>
            <a:rect l="l" t="t" r="r" b="b"/>
            <a:pathLst>
              <a:path w="1281429" h="1733550">
                <a:moveTo>
                  <a:pt x="1088809" y="0"/>
                </a:moveTo>
                <a:lnTo>
                  <a:pt x="192150" y="0"/>
                </a:lnTo>
                <a:lnTo>
                  <a:pt x="182706" y="230"/>
                </a:lnTo>
                <a:lnTo>
                  <a:pt x="136372" y="8264"/>
                </a:lnTo>
                <a:lnTo>
                  <a:pt x="93371" y="27319"/>
                </a:lnTo>
                <a:lnTo>
                  <a:pt x="56286" y="56273"/>
                </a:lnTo>
                <a:lnTo>
                  <a:pt x="27331" y="93364"/>
                </a:lnTo>
                <a:lnTo>
                  <a:pt x="8277" y="136359"/>
                </a:lnTo>
                <a:lnTo>
                  <a:pt x="230" y="182696"/>
                </a:lnTo>
                <a:lnTo>
                  <a:pt x="0" y="192138"/>
                </a:lnTo>
                <a:lnTo>
                  <a:pt x="0" y="1733308"/>
                </a:lnTo>
                <a:lnTo>
                  <a:pt x="1280934" y="1733308"/>
                </a:lnTo>
                <a:lnTo>
                  <a:pt x="1280934" y="192138"/>
                </a:lnTo>
                <a:lnTo>
                  <a:pt x="1275182" y="145437"/>
                </a:lnTo>
                <a:lnTo>
                  <a:pt x="1258258" y="101557"/>
                </a:lnTo>
                <a:lnTo>
                  <a:pt x="1231181" y="63108"/>
                </a:lnTo>
                <a:lnTo>
                  <a:pt x="1195552" y="32372"/>
                </a:lnTo>
                <a:lnTo>
                  <a:pt x="1153518" y="11219"/>
                </a:lnTo>
                <a:lnTo>
                  <a:pt x="1107638" y="922"/>
                </a:lnTo>
                <a:lnTo>
                  <a:pt x="1088809" y="0"/>
                </a:lnTo>
                <a:close/>
              </a:path>
            </a:pathLst>
          </a:custGeom>
          <a:solidFill>
            <a:srgbClr val="EC7E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149460" y="8433644"/>
            <a:ext cx="2397125" cy="16256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latin typeface="Tahoma"/>
                <a:cs typeface="Tahoma"/>
              </a:rPr>
              <a:t>24.1%</a:t>
            </a:r>
            <a:endParaRPr sz="26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45"/>
              </a:spcBef>
            </a:pPr>
            <a:endParaRPr sz="2650">
              <a:latin typeface="Tahoma"/>
              <a:cs typeface="Tahoma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2650" spc="-20">
                <a:latin typeface="Tahoma"/>
                <a:cs typeface="Tahoma"/>
              </a:rPr>
              <a:t>7.7%</a:t>
            </a:r>
            <a:endParaRPr sz="2650">
              <a:latin typeface="Tahoma"/>
              <a:cs typeface="Tahom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77913" y="8899829"/>
            <a:ext cx="2680385" cy="626516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4497958" y="10089295"/>
            <a:ext cx="1281430" cy="554355"/>
          </a:xfrm>
          <a:custGeom>
            <a:avLst/>
            <a:gdLst/>
            <a:ahLst/>
            <a:cxnLst/>
            <a:rect l="l" t="t" r="r" b="b"/>
            <a:pathLst>
              <a:path w="1281429" h="554354">
                <a:moveTo>
                  <a:pt x="1088796" y="0"/>
                </a:moveTo>
                <a:lnTo>
                  <a:pt x="192138" y="0"/>
                </a:lnTo>
                <a:lnTo>
                  <a:pt x="182694" y="234"/>
                </a:lnTo>
                <a:lnTo>
                  <a:pt x="136359" y="8273"/>
                </a:lnTo>
                <a:lnTo>
                  <a:pt x="93359" y="27330"/>
                </a:lnTo>
                <a:lnTo>
                  <a:pt x="56273" y="56277"/>
                </a:lnTo>
                <a:lnTo>
                  <a:pt x="27319" y="93375"/>
                </a:lnTo>
                <a:lnTo>
                  <a:pt x="8264" y="136365"/>
                </a:lnTo>
                <a:lnTo>
                  <a:pt x="228" y="182705"/>
                </a:lnTo>
                <a:lnTo>
                  <a:pt x="0" y="192142"/>
                </a:lnTo>
                <a:lnTo>
                  <a:pt x="0" y="553799"/>
                </a:lnTo>
                <a:lnTo>
                  <a:pt x="1280934" y="553799"/>
                </a:lnTo>
                <a:lnTo>
                  <a:pt x="1280934" y="192142"/>
                </a:lnTo>
                <a:lnTo>
                  <a:pt x="1275169" y="145446"/>
                </a:lnTo>
                <a:lnTo>
                  <a:pt x="1258246" y="101570"/>
                </a:lnTo>
                <a:lnTo>
                  <a:pt x="1231168" y="63113"/>
                </a:lnTo>
                <a:lnTo>
                  <a:pt x="1195539" y="32376"/>
                </a:lnTo>
                <a:lnTo>
                  <a:pt x="1153507" y="11225"/>
                </a:lnTo>
                <a:lnTo>
                  <a:pt x="1107625" y="926"/>
                </a:lnTo>
                <a:lnTo>
                  <a:pt x="1088796" y="0"/>
                </a:lnTo>
                <a:close/>
              </a:path>
            </a:pathLst>
          </a:custGeom>
          <a:solidFill>
            <a:srgbClr val="FCDE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022885" y="10456098"/>
            <a:ext cx="1281430" cy="187325"/>
          </a:xfrm>
          <a:custGeom>
            <a:avLst/>
            <a:gdLst/>
            <a:ahLst/>
            <a:cxnLst/>
            <a:rect l="l" t="t" r="r" b="b"/>
            <a:pathLst>
              <a:path w="1281429" h="187325">
                <a:moveTo>
                  <a:pt x="1093939" y="0"/>
                </a:moveTo>
                <a:lnTo>
                  <a:pt x="186994" y="0"/>
                </a:lnTo>
                <a:lnTo>
                  <a:pt x="177807" y="226"/>
                </a:lnTo>
                <a:lnTo>
                  <a:pt x="132707" y="8051"/>
                </a:lnTo>
                <a:lnTo>
                  <a:pt x="90861" y="26594"/>
                </a:lnTo>
                <a:lnTo>
                  <a:pt x="54762" y="54764"/>
                </a:lnTo>
                <a:lnTo>
                  <a:pt x="26591" y="90869"/>
                </a:lnTo>
                <a:lnTo>
                  <a:pt x="8040" y="132709"/>
                </a:lnTo>
                <a:lnTo>
                  <a:pt x="223" y="177808"/>
                </a:lnTo>
                <a:lnTo>
                  <a:pt x="0" y="186997"/>
                </a:lnTo>
                <a:lnTo>
                  <a:pt x="1280934" y="186997"/>
                </a:lnTo>
                <a:lnTo>
                  <a:pt x="1275325" y="141546"/>
                </a:lnTo>
                <a:lnTo>
                  <a:pt x="1258855" y="98843"/>
                </a:lnTo>
                <a:lnTo>
                  <a:pt x="1232500" y="61422"/>
                </a:lnTo>
                <a:lnTo>
                  <a:pt x="1197825" y="31511"/>
                </a:lnTo>
                <a:lnTo>
                  <a:pt x="1156919" y="10929"/>
                </a:lnTo>
                <a:lnTo>
                  <a:pt x="1112267" y="899"/>
                </a:lnTo>
                <a:lnTo>
                  <a:pt x="1093939" y="0"/>
                </a:lnTo>
                <a:close/>
              </a:path>
            </a:pathLst>
          </a:custGeom>
          <a:solidFill>
            <a:srgbClr val="77C37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47812" y="10542403"/>
            <a:ext cx="1281430" cy="100965"/>
          </a:xfrm>
          <a:custGeom>
            <a:avLst/>
            <a:gdLst/>
            <a:ahLst/>
            <a:cxnLst/>
            <a:rect l="l" t="t" r="r" b="b"/>
            <a:pathLst>
              <a:path w="1281429" h="100965">
                <a:moveTo>
                  <a:pt x="1186853" y="0"/>
                </a:moveTo>
                <a:lnTo>
                  <a:pt x="94068" y="0"/>
                </a:lnTo>
                <a:lnTo>
                  <a:pt x="87528" y="641"/>
                </a:lnTo>
                <a:lnTo>
                  <a:pt x="50241" y="13290"/>
                </a:lnTo>
                <a:lnTo>
                  <a:pt x="20637" y="39249"/>
                </a:lnTo>
                <a:lnTo>
                  <a:pt x="3225" y="74568"/>
                </a:lnTo>
                <a:lnTo>
                  <a:pt x="0" y="94075"/>
                </a:lnTo>
                <a:lnTo>
                  <a:pt x="0" y="100692"/>
                </a:lnTo>
                <a:lnTo>
                  <a:pt x="1280934" y="100692"/>
                </a:lnTo>
                <a:lnTo>
                  <a:pt x="1280934" y="94075"/>
                </a:lnTo>
                <a:lnTo>
                  <a:pt x="1270736" y="56051"/>
                </a:lnTo>
                <a:lnTo>
                  <a:pt x="1246771" y="24809"/>
                </a:lnTo>
                <a:lnTo>
                  <a:pt x="1212672" y="5137"/>
                </a:lnTo>
                <a:lnTo>
                  <a:pt x="1186853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552194" y="10671107"/>
            <a:ext cx="106045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95">
                <a:latin typeface="Tahoma"/>
                <a:cs typeface="Tahoma"/>
              </a:rPr>
              <a:t>MUY</a:t>
            </a:r>
            <a:r>
              <a:rPr dirty="0" sz="1400" spc="-70">
                <a:latin typeface="Tahoma"/>
                <a:cs typeface="Tahoma"/>
              </a:rPr>
              <a:t> </a:t>
            </a:r>
            <a:r>
              <a:rPr dirty="0" sz="1400" spc="160">
                <a:latin typeface="Tahoma"/>
                <a:cs typeface="Tahoma"/>
              </a:rPr>
              <a:t>MALO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7049" y="10671107"/>
            <a:ext cx="58102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60">
                <a:latin typeface="Tahoma"/>
                <a:cs typeface="Tahoma"/>
              </a:rPr>
              <a:t>MALO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86033" y="10671107"/>
            <a:ext cx="89535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10">
                <a:latin typeface="Tahoma"/>
                <a:cs typeface="Tahoma"/>
              </a:rPr>
              <a:t>REGULAR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10262" y="9997738"/>
            <a:ext cx="830580" cy="9144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20">
                <a:latin typeface="Tahoma"/>
                <a:cs typeface="Tahoma"/>
              </a:rPr>
              <a:t>2.6%</a:t>
            </a:r>
            <a:endParaRPr sz="2650">
              <a:latin typeface="Tahoma"/>
              <a:cs typeface="Tahoma"/>
            </a:endParaRPr>
          </a:p>
          <a:p>
            <a:pPr marL="121285">
              <a:lnSpc>
                <a:spcPct val="100000"/>
              </a:lnSpc>
              <a:spcBef>
                <a:spcPts val="2145"/>
              </a:spcBef>
            </a:pPr>
            <a:r>
              <a:rPr dirty="0" sz="1400" spc="114">
                <a:latin typeface="Tahoma"/>
                <a:cs typeface="Tahoma"/>
              </a:rPr>
              <a:t>BUENO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604125" y="10098652"/>
            <a:ext cx="1156335" cy="81406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33350">
              <a:lnSpc>
                <a:spcPct val="100000"/>
              </a:lnSpc>
              <a:spcBef>
                <a:spcPts val="90"/>
              </a:spcBef>
            </a:pPr>
            <a:r>
              <a:rPr dirty="0" sz="2650" spc="-20">
                <a:latin typeface="Tahoma"/>
                <a:cs typeface="Tahoma"/>
              </a:rPr>
              <a:t>1.4%</a:t>
            </a:r>
            <a:endParaRPr sz="2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dirty="0" sz="1400" spc="195">
                <a:latin typeface="Tahoma"/>
                <a:cs typeface="Tahoma"/>
              </a:rPr>
              <a:t>MUY</a:t>
            </a:r>
            <a:r>
              <a:rPr dirty="0" sz="1400" spc="-70">
                <a:latin typeface="Tahoma"/>
                <a:cs typeface="Tahoma"/>
              </a:rPr>
              <a:t> </a:t>
            </a:r>
            <a:r>
              <a:rPr dirty="0" sz="1400" spc="114">
                <a:latin typeface="Tahoma"/>
                <a:cs typeface="Tahoma"/>
              </a:rPr>
              <a:t>BUENO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1514265"/>
            <a:ext cx="10286365" cy="1249680"/>
            <a:chOff x="0" y="11514265"/>
            <a:chExt cx="10286365" cy="1249680"/>
          </a:xfrm>
        </p:grpSpPr>
        <p:sp>
          <p:nvSpPr>
            <p:cNvPr id="3" name="object 3"/>
            <p:cNvSpPr/>
            <p:nvPr/>
          </p:nvSpPr>
          <p:spPr>
            <a:xfrm>
              <a:off x="0" y="11514265"/>
              <a:ext cx="10286365" cy="614045"/>
            </a:xfrm>
            <a:custGeom>
              <a:avLst/>
              <a:gdLst/>
              <a:ahLst/>
              <a:cxnLst/>
              <a:rect l="l" t="t" r="r" b="b"/>
              <a:pathLst>
                <a:path w="10286365" h="614045">
                  <a:moveTo>
                    <a:pt x="10286339" y="0"/>
                  </a:moveTo>
                  <a:lnTo>
                    <a:pt x="0" y="0"/>
                  </a:lnTo>
                  <a:lnTo>
                    <a:pt x="0" y="613539"/>
                  </a:lnTo>
                  <a:lnTo>
                    <a:pt x="10286339" y="613539"/>
                  </a:lnTo>
                  <a:lnTo>
                    <a:pt x="1028633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09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07238" y="11154261"/>
            <a:ext cx="9525000" cy="8585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8265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ts val="1580"/>
              </a:lnSpc>
              <a:spcBef>
                <a:spcPts val="1390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ELÉCTRICO:</a:t>
            </a:r>
            <a:r>
              <a:rPr dirty="0" sz="1500" spc="1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Casi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9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cada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10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CALIFICAN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NEGATIVAMENTE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sistema</a:t>
            </a:r>
            <a:r>
              <a:rPr dirty="0" sz="1500" spc="16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servicio</a:t>
            </a:r>
            <a:r>
              <a:rPr dirty="0" sz="1500" spc="1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eléctrico</a:t>
            </a:r>
            <a:r>
              <a:rPr dirty="0" sz="1500" spc="1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 b="1">
                <a:solidFill>
                  <a:srgbClr val="383A3C"/>
                </a:solidFill>
                <a:latin typeface="Calibri"/>
                <a:cs typeface="Calibri"/>
              </a:rPr>
              <a:t>en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Venezuela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.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Septiembre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ha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sido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mes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agravamiento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esta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crisis,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tanto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frecuencia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duración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cortes.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2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45" name="object 4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3892067"/>
            <a:ext cx="10287000" cy="688975"/>
            <a:chOff x="0" y="3892067"/>
            <a:chExt cx="10287000" cy="688975"/>
          </a:xfrm>
        </p:grpSpPr>
        <p:sp>
          <p:nvSpPr>
            <p:cNvPr id="3" name="object 3"/>
            <p:cNvSpPr/>
            <p:nvPr/>
          </p:nvSpPr>
          <p:spPr>
            <a:xfrm>
              <a:off x="6720091" y="3892079"/>
              <a:ext cx="3567429" cy="643255"/>
            </a:xfrm>
            <a:custGeom>
              <a:avLst/>
              <a:gdLst/>
              <a:ahLst/>
              <a:cxnLst/>
              <a:rect l="l" t="t" r="r" b="b"/>
              <a:pathLst>
                <a:path w="3567429" h="643254">
                  <a:moveTo>
                    <a:pt x="3566896" y="363397"/>
                  </a:moveTo>
                  <a:lnTo>
                    <a:pt x="3243376" y="363397"/>
                  </a:lnTo>
                  <a:lnTo>
                    <a:pt x="3232226" y="363397"/>
                  </a:lnTo>
                  <a:lnTo>
                    <a:pt x="2691866" y="363397"/>
                  </a:lnTo>
                  <a:lnTo>
                    <a:pt x="2691866" y="358838"/>
                  </a:lnTo>
                  <a:lnTo>
                    <a:pt x="2687967" y="358838"/>
                  </a:lnTo>
                  <a:lnTo>
                    <a:pt x="2670924" y="289267"/>
                  </a:lnTo>
                  <a:lnTo>
                    <a:pt x="2644889" y="183108"/>
                  </a:lnTo>
                  <a:lnTo>
                    <a:pt x="2604986" y="432054"/>
                  </a:lnTo>
                  <a:lnTo>
                    <a:pt x="2571546" y="160756"/>
                  </a:lnTo>
                  <a:lnTo>
                    <a:pt x="2551722" y="0"/>
                  </a:lnTo>
                  <a:lnTo>
                    <a:pt x="2475700" y="537730"/>
                  </a:lnTo>
                  <a:lnTo>
                    <a:pt x="2441206" y="337121"/>
                  </a:lnTo>
                  <a:lnTo>
                    <a:pt x="2383866" y="337121"/>
                  </a:lnTo>
                  <a:lnTo>
                    <a:pt x="2372817" y="302907"/>
                  </a:lnTo>
                  <a:lnTo>
                    <a:pt x="2345499" y="218440"/>
                  </a:lnTo>
                  <a:lnTo>
                    <a:pt x="2317673" y="362483"/>
                  </a:lnTo>
                  <a:lnTo>
                    <a:pt x="2284374" y="362483"/>
                  </a:lnTo>
                  <a:lnTo>
                    <a:pt x="2262822" y="312178"/>
                  </a:lnTo>
                  <a:lnTo>
                    <a:pt x="2233422" y="243598"/>
                  </a:lnTo>
                  <a:lnTo>
                    <a:pt x="2212771" y="337121"/>
                  </a:lnTo>
                  <a:lnTo>
                    <a:pt x="2183396" y="337121"/>
                  </a:lnTo>
                  <a:lnTo>
                    <a:pt x="2172512" y="363397"/>
                  </a:lnTo>
                  <a:lnTo>
                    <a:pt x="1786356" y="363397"/>
                  </a:lnTo>
                  <a:lnTo>
                    <a:pt x="1766697" y="363397"/>
                  </a:lnTo>
                  <a:lnTo>
                    <a:pt x="1212316" y="363397"/>
                  </a:lnTo>
                  <a:lnTo>
                    <a:pt x="1212316" y="358838"/>
                  </a:lnTo>
                  <a:lnTo>
                    <a:pt x="1208849" y="358838"/>
                  </a:lnTo>
                  <a:lnTo>
                    <a:pt x="1191806" y="289267"/>
                  </a:lnTo>
                  <a:lnTo>
                    <a:pt x="1165783" y="183108"/>
                  </a:lnTo>
                  <a:lnTo>
                    <a:pt x="1125867" y="432054"/>
                  </a:lnTo>
                  <a:lnTo>
                    <a:pt x="1092428" y="160756"/>
                  </a:lnTo>
                  <a:lnTo>
                    <a:pt x="1072603" y="0"/>
                  </a:lnTo>
                  <a:lnTo>
                    <a:pt x="996581" y="537730"/>
                  </a:lnTo>
                  <a:lnTo>
                    <a:pt x="962075" y="337121"/>
                  </a:lnTo>
                  <a:lnTo>
                    <a:pt x="904748" y="337121"/>
                  </a:lnTo>
                  <a:lnTo>
                    <a:pt x="893699" y="302907"/>
                  </a:lnTo>
                  <a:lnTo>
                    <a:pt x="866381" y="218440"/>
                  </a:lnTo>
                  <a:lnTo>
                    <a:pt x="838555" y="362483"/>
                  </a:lnTo>
                  <a:lnTo>
                    <a:pt x="805256" y="362483"/>
                  </a:lnTo>
                  <a:lnTo>
                    <a:pt x="783704" y="312178"/>
                  </a:lnTo>
                  <a:lnTo>
                    <a:pt x="754316" y="243598"/>
                  </a:lnTo>
                  <a:lnTo>
                    <a:pt x="733653" y="337121"/>
                  </a:lnTo>
                  <a:lnTo>
                    <a:pt x="704291" y="337121"/>
                  </a:lnTo>
                  <a:lnTo>
                    <a:pt x="693394" y="363397"/>
                  </a:lnTo>
                  <a:lnTo>
                    <a:pt x="295376" y="363397"/>
                  </a:lnTo>
                  <a:lnTo>
                    <a:pt x="287591" y="363397"/>
                  </a:lnTo>
                  <a:lnTo>
                    <a:pt x="0" y="363397"/>
                  </a:lnTo>
                  <a:lnTo>
                    <a:pt x="0" y="384479"/>
                  </a:lnTo>
                  <a:lnTo>
                    <a:pt x="287591" y="384479"/>
                  </a:lnTo>
                  <a:lnTo>
                    <a:pt x="295376" y="384479"/>
                  </a:lnTo>
                  <a:lnTo>
                    <a:pt x="707517" y="384479"/>
                  </a:lnTo>
                  <a:lnTo>
                    <a:pt x="718413" y="358203"/>
                  </a:lnTo>
                  <a:lnTo>
                    <a:pt x="750582" y="358203"/>
                  </a:lnTo>
                  <a:lnTo>
                    <a:pt x="760780" y="312178"/>
                  </a:lnTo>
                  <a:lnTo>
                    <a:pt x="791337" y="383565"/>
                  </a:lnTo>
                  <a:lnTo>
                    <a:pt x="855916" y="383565"/>
                  </a:lnTo>
                  <a:lnTo>
                    <a:pt x="859993" y="362483"/>
                  </a:lnTo>
                  <a:lnTo>
                    <a:pt x="871512" y="302907"/>
                  </a:lnTo>
                  <a:lnTo>
                    <a:pt x="889355" y="358203"/>
                  </a:lnTo>
                  <a:lnTo>
                    <a:pt x="944372" y="358203"/>
                  </a:lnTo>
                  <a:lnTo>
                    <a:pt x="993292" y="642937"/>
                  </a:lnTo>
                  <a:lnTo>
                    <a:pt x="1003007" y="642937"/>
                  </a:lnTo>
                  <a:lnTo>
                    <a:pt x="1017892" y="537730"/>
                  </a:lnTo>
                  <a:lnTo>
                    <a:pt x="1071206" y="160756"/>
                  </a:lnTo>
                  <a:lnTo>
                    <a:pt x="1123048" y="582129"/>
                  </a:lnTo>
                  <a:lnTo>
                    <a:pt x="1147191" y="432054"/>
                  </a:lnTo>
                  <a:lnTo>
                    <a:pt x="1170139" y="289267"/>
                  </a:lnTo>
                  <a:lnTo>
                    <a:pt x="1188224" y="363397"/>
                  </a:lnTo>
                  <a:lnTo>
                    <a:pt x="1188224" y="384479"/>
                  </a:lnTo>
                  <a:lnTo>
                    <a:pt x="1766697" y="384479"/>
                  </a:lnTo>
                  <a:lnTo>
                    <a:pt x="1786356" y="384479"/>
                  </a:lnTo>
                  <a:lnTo>
                    <a:pt x="2186635" y="384479"/>
                  </a:lnTo>
                  <a:lnTo>
                    <a:pt x="2197519" y="358203"/>
                  </a:lnTo>
                  <a:lnTo>
                    <a:pt x="2229701" y="358203"/>
                  </a:lnTo>
                  <a:lnTo>
                    <a:pt x="2239886" y="312178"/>
                  </a:lnTo>
                  <a:lnTo>
                    <a:pt x="2270455" y="383565"/>
                  </a:lnTo>
                  <a:lnTo>
                    <a:pt x="2335034" y="383565"/>
                  </a:lnTo>
                  <a:lnTo>
                    <a:pt x="2339111" y="362483"/>
                  </a:lnTo>
                  <a:lnTo>
                    <a:pt x="2350630" y="302907"/>
                  </a:lnTo>
                  <a:lnTo>
                    <a:pt x="2368473" y="358203"/>
                  </a:lnTo>
                  <a:lnTo>
                    <a:pt x="2423490" y="358203"/>
                  </a:lnTo>
                  <a:lnTo>
                    <a:pt x="2472410" y="642937"/>
                  </a:lnTo>
                  <a:lnTo>
                    <a:pt x="2482126" y="642937"/>
                  </a:lnTo>
                  <a:lnTo>
                    <a:pt x="2497010" y="537730"/>
                  </a:lnTo>
                  <a:lnTo>
                    <a:pt x="2550312" y="160756"/>
                  </a:lnTo>
                  <a:lnTo>
                    <a:pt x="2602179" y="582129"/>
                  </a:lnTo>
                  <a:lnTo>
                    <a:pt x="2626309" y="432054"/>
                  </a:lnTo>
                  <a:lnTo>
                    <a:pt x="2649245" y="289267"/>
                  </a:lnTo>
                  <a:lnTo>
                    <a:pt x="2667343" y="363397"/>
                  </a:lnTo>
                  <a:lnTo>
                    <a:pt x="2664701" y="363397"/>
                  </a:lnTo>
                  <a:lnTo>
                    <a:pt x="2664701" y="384479"/>
                  </a:lnTo>
                  <a:lnTo>
                    <a:pt x="3232226" y="384479"/>
                  </a:lnTo>
                  <a:lnTo>
                    <a:pt x="3243376" y="384479"/>
                  </a:lnTo>
                  <a:lnTo>
                    <a:pt x="3566896" y="384479"/>
                  </a:lnTo>
                  <a:lnTo>
                    <a:pt x="3566896" y="363397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3963518"/>
              <a:ext cx="6720840" cy="617220"/>
            </a:xfrm>
            <a:custGeom>
              <a:avLst/>
              <a:gdLst/>
              <a:ahLst/>
              <a:cxnLst/>
              <a:rect l="l" t="t" r="r" b="b"/>
              <a:pathLst>
                <a:path w="6720840" h="617220">
                  <a:moveTo>
                    <a:pt x="6467106" y="0"/>
                  </a:moveTo>
                  <a:lnTo>
                    <a:pt x="0" y="0"/>
                  </a:lnTo>
                  <a:lnTo>
                    <a:pt x="0" y="616991"/>
                  </a:lnTo>
                  <a:lnTo>
                    <a:pt x="6467106" y="616991"/>
                  </a:lnTo>
                  <a:lnTo>
                    <a:pt x="6508408" y="612953"/>
                  </a:lnTo>
                  <a:lnTo>
                    <a:pt x="6547587" y="601264"/>
                  </a:lnTo>
                  <a:lnTo>
                    <a:pt x="6584121" y="582558"/>
                  </a:lnTo>
                  <a:lnTo>
                    <a:pt x="6617484" y="557471"/>
                  </a:lnTo>
                  <a:lnTo>
                    <a:pt x="6647152" y="526637"/>
                  </a:lnTo>
                  <a:lnTo>
                    <a:pt x="6672602" y="490691"/>
                  </a:lnTo>
                  <a:lnTo>
                    <a:pt x="6693308" y="450269"/>
                  </a:lnTo>
                  <a:lnTo>
                    <a:pt x="6708748" y="406006"/>
                  </a:lnTo>
                  <a:lnTo>
                    <a:pt x="6718396" y="358536"/>
                  </a:lnTo>
                  <a:lnTo>
                    <a:pt x="6720799" y="322455"/>
                  </a:lnTo>
                  <a:lnTo>
                    <a:pt x="6720799" y="294536"/>
                  </a:lnTo>
                  <a:lnTo>
                    <a:pt x="6708748" y="210984"/>
                  </a:lnTo>
                  <a:lnTo>
                    <a:pt x="6693308" y="166721"/>
                  </a:lnTo>
                  <a:lnTo>
                    <a:pt x="6672602" y="126299"/>
                  </a:lnTo>
                  <a:lnTo>
                    <a:pt x="6647152" y="90354"/>
                  </a:lnTo>
                  <a:lnTo>
                    <a:pt x="6617484" y="59520"/>
                  </a:lnTo>
                  <a:lnTo>
                    <a:pt x="6584121" y="34432"/>
                  </a:lnTo>
                  <a:lnTo>
                    <a:pt x="6547587" y="15726"/>
                  </a:lnTo>
                  <a:lnTo>
                    <a:pt x="6508408" y="4037"/>
                  </a:lnTo>
                  <a:lnTo>
                    <a:pt x="6467106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240045" y="1679897"/>
            <a:ext cx="5374640" cy="279082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26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697230">
              <a:lnSpc>
                <a:spcPct val="100000"/>
              </a:lnSpc>
              <a:spcBef>
                <a:spcPts val="1210"/>
              </a:spcBef>
            </a:pPr>
            <a:r>
              <a:rPr dirty="0" sz="2700" spc="-470">
                <a:solidFill>
                  <a:srgbClr val="FFFFFF"/>
                </a:solidFill>
                <a:latin typeface="Tahoma"/>
                <a:cs typeface="Tahoma"/>
              </a:rPr>
              <a:t>¿CADA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CUANTO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SE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9">
                <a:solidFill>
                  <a:srgbClr val="FFFFFF"/>
                </a:solidFill>
                <a:latin typeface="Tahoma"/>
                <a:cs typeface="Tahoma"/>
              </a:rPr>
              <a:t>VA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LUZ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HOGAR?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585779" y="4723396"/>
            <a:ext cx="1095375" cy="1095375"/>
          </a:xfrm>
          <a:custGeom>
            <a:avLst/>
            <a:gdLst/>
            <a:ahLst/>
            <a:cxnLst/>
            <a:rect l="l" t="t" r="r" b="b"/>
            <a:pathLst>
              <a:path w="1095375" h="1095375">
                <a:moveTo>
                  <a:pt x="742086" y="662063"/>
                </a:moveTo>
                <a:lnTo>
                  <a:pt x="734542" y="610412"/>
                </a:lnTo>
                <a:lnTo>
                  <a:pt x="734428" y="609587"/>
                </a:lnTo>
                <a:lnTo>
                  <a:pt x="722972" y="584733"/>
                </a:lnTo>
                <a:lnTo>
                  <a:pt x="722884" y="584542"/>
                </a:lnTo>
                <a:lnTo>
                  <a:pt x="712635" y="562267"/>
                </a:lnTo>
                <a:lnTo>
                  <a:pt x="678535" y="522897"/>
                </a:lnTo>
                <a:lnTo>
                  <a:pt x="637692" y="496709"/>
                </a:lnTo>
                <a:lnTo>
                  <a:pt x="637692" y="880198"/>
                </a:lnTo>
                <a:lnTo>
                  <a:pt x="637692" y="907262"/>
                </a:lnTo>
                <a:lnTo>
                  <a:pt x="636079" y="915263"/>
                </a:lnTo>
                <a:lnTo>
                  <a:pt x="631659" y="921816"/>
                </a:lnTo>
                <a:lnTo>
                  <a:pt x="625106" y="926236"/>
                </a:lnTo>
                <a:lnTo>
                  <a:pt x="617105" y="927862"/>
                </a:lnTo>
                <a:lnTo>
                  <a:pt x="498284" y="927862"/>
                </a:lnTo>
                <a:lnTo>
                  <a:pt x="490283" y="926236"/>
                </a:lnTo>
                <a:lnTo>
                  <a:pt x="483730" y="921816"/>
                </a:lnTo>
                <a:lnTo>
                  <a:pt x="479310" y="915263"/>
                </a:lnTo>
                <a:lnTo>
                  <a:pt x="477685" y="907262"/>
                </a:lnTo>
                <a:lnTo>
                  <a:pt x="477685" y="880198"/>
                </a:lnTo>
                <a:lnTo>
                  <a:pt x="637692" y="880198"/>
                </a:lnTo>
                <a:lnTo>
                  <a:pt x="637692" y="496709"/>
                </a:lnTo>
                <a:lnTo>
                  <a:pt x="633920" y="494284"/>
                </a:lnTo>
                <a:lnTo>
                  <a:pt x="633323" y="494080"/>
                </a:lnTo>
                <a:lnTo>
                  <a:pt x="628738" y="492887"/>
                </a:lnTo>
                <a:lnTo>
                  <a:pt x="624598" y="494080"/>
                </a:lnTo>
                <a:lnTo>
                  <a:pt x="625068" y="494080"/>
                </a:lnTo>
                <a:lnTo>
                  <a:pt x="622274" y="496874"/>
                </a:lnTo>
                <a:lnTo>
                  <a:pt x="621284" y="497967"/>
                </a:lnTo>
                <a:lnTo>
                  <a:pt x="620483" y="499351"/>
                </a:lnTo>
                <a:lnTo>
                  <a:pt x="620090" y="500951"/>
                </a:lnTo>
                <a:lnTo>
                  <a:pt x="620090" y="501345"/>
                </a:lnTo>
                <a:lnTo>
                  <a:pt x="600583" y="575284"/>
                </a:lnTo>
                <a:lnTo>
                  <a:pt x="600481" y="575779"/>
                </a:lnTo>
                <a:lnTo>
                  <a:pt x="600379" y="576186"/>
                </a:lnTo>
                <a:lnTo>
                  <a:pt x="599986" y="577481"/>
                </a:lnTo>
                <a:lnTo>
                  <a:pt x="599884" y="578866"/>
                </a:lnTo>
                <a:lnTo>
                  <a:pt x="600189" y="580263"/>
                </a:lnTo>
                <a:lnTo>
                  <a:pt x="600189" y="580567"/>
                </a:lnTo>
                <a:lnTo>
                  <a:pt x="600379" y="581456"/>
                </a:lnTo>
                <a:lnTo>
                  <a:pt x="600583" y="581850"/>
                </a:lnTo>
                <a:lnTo>
                  <a:pt x="600976" y="582853"/>
                </a:lnTo>
                <a:lnTo>
                  <a:pt x="601281" y="583349"/>
                </a:lnTo>
                <a:lnTo>
                  <a:pt x="601472" y="583844"/>
                </a:lnTo>
                <a:lnTo>
                  <a:pt x="602170" y="584733"/>
                </a:lnTo>
                <a:lnTo>
                  <a:pt x="602665" y="585431"/>
                </a:lnTo>
                <a:lnTo>
                  <a:pt x="603465" y="586232"/>
                </a:lnTo>
                <a:lnTo>
                  <a:pt x="604062" y="586727"/>
                </a:lnTo>
                <a:lnTo>
                  <a:pt x="604659" y="587032"/>
                </a:lnTo>
                <a:lnTo>
                  <a:pt x="605066" y="587324"/>
                </a:lnTo>
                <a:lnTo>
                  <a:pt x="605459" y="587527"/>
                </a:lnTo>
                <a:lnTo>
                  <a:pt x="605955" y="587730"/>
                </a:lnTo>
                <a:lnTo>
                  <a:pt x="605523" y="587730"/>
                </a:lnTo>
                <a:lnTo>
                  <a:pt x="608584" y="588518"/>
                </a:lnTo>
                <a:lnTo>
                  <a:pt x="611822" y="588518"/>
                </a:lnTo>
                <a:lnTo>
                  <a:pt x="632917" y="584542"/>
                </a:lnTo>
                <a:lnTo>
                  <a:pt x="564654" y="681075"/>
                </a:lnTo>
                <a:lnTo>
                  <a:pt x="570230" y="615188"/>
                </a:lnTo>
                <a:lnTo>
                  <a:pt x="570306" y="614070"/>
                </a:lnTo>
                <a:lnTo>
                  <a:pt x="570433" y="613498"/>
                </a:lnTo>
                <a:lnTo>
                  <a:pt x="570433" y="612609"/>
                </a:lnTo>
                <a:lnTo>
                  <a:pt x="570230" y="611708"/>
                </a:lnTo>
                <a:lnTo>
                  <a:pt x="570230" y="611505"/>
                </a:lnTo>
                <a:lnTo>
                  <a:pt x="570026" y="610412"/>
                </a:lnTo>
                <a:lnTo>
                  <a:pt x="569709" y="609587"/>
                </a:lnTo>
                <a:lnTo>
                  <a:pt x="569633" y="609422"/>
                </a:lnTo>
                <a:lnTo>
                  <a:pt x="569036" y="608418"/>
                </a:lnTo>
                <a:lnTo>
                  <a:pt x="568439" y="607326"/>
                </a:lnTo>
                <a:lnTo>
                  <a:pt x="567537" y="606336"/>
                </a:lnTo>
                <a:lnTo>
                  <a:pt x="566547" y="605637"/>
                </a:lnTo>
                <a:lnTo>
                  <a:pt x="566051" y="605243"/>
                </a:lnTo>
                <a:lnTo>
                  <a:pt x="565556" y="604939"/>
                </a:lnTo>
                <a:lnTo>
                  <a:pt x="564959" y="604647"/>
                </a:lnTo>
                <a:lnTo>
                  <a:pt x="563854" y="604050"/>
                </a:lnTo>
                <a:lnTo>
                  <a:pt x="562660" y="603745"/>
                </a:lnTo>
                <a:lnTo>
                  <a:pt x="558152" y="603745"/>
                </a:lnTo>
                <a:lnTo>
                  <a:pt x="533514" y="608418"/>
                </a:lnTo>
                <a:lnTo>
                  <a:pt x="564261" y="490308"/>
                </a:lnTo>
                <a:lnTo>
                  <a:pt x="564756" y="488315"/>
                </a:lnTo>
                <a:lnTo>
                  <a:pt x="564654" y="486219"/>
                </a:lnTo>
                <a:lnTo>
                  <a:pt x="563956" y="484428"/>
                </a:lnTo>
                <a:lnTo>
                  <a:pt x="563765" y="484035"/>
                </a:lnTo>
                <a:lnTo>
                  <a:pt x="563664" y="483641"/>
                </a:lnTo>
                <a:lnTo>
                  <a:pt x="563359" y="483235"/>
                </a:lnTo>
                <a:lnTo>
                  <a:pt x="562965" y="482346"/>
                </a:lnTo>
                <a:lnTo>
                  <a:pt x="562368" y="481444"/>
                </a:lnTo>
                <a:lnTo>
                  <a:pt x="561568" y="480745"/>
                </a:lnTo>
                <a:lnTo>
                  <a:pt x="561174" y="480250"/>
                </a:lnTo>
                <a:lnTo>
                  <a:pt x="560679" y="479856"/>
                </a:lnTo>
                <a:lnTo>
                  <a:pt x="559282" y="478955"/>
                </a:lnTo>
                <a:lnTo>
                  <a:pt x="558190" y="478459"/>
                </a:lnTo>
                <a:lnTo>
                  <a:pt x="555701" y="477761"/>
                </a:lnTo>
                <a:lnTo>
                  <a:pt x="554304" y="477761"/>
                </a:lnTo>
                <a:lnTo>
                  <a:pt x="505307" y="485521"/>
                </a:lnTo>
                <a:lnTo>
                  <a:pt x="462419" y="504659"/>
                </a:lnTo>
                <a:lnTo>
                  <a:pt x="426085" y="533628"/>
                </a:lnTo>
                <a:lnTo>
                  <a:pt x="398018" y="570674"/>
                </a:lnTo>
                <a:lnTo>
                  <a:pt x="379920" y="614070"/>
                </a:lnTo>
                <a:lnTo>
                  <a:pt x="373583" y="662063"/>
                </a:lnTo>
                <a:lnTo>
                  <a:pt x="374891" y="683755"/>
                </a:lnTo>
                <a:lnTo>
                  <a:pt x="389089" y="735215"/>
                </a:lnTo>
                <a:lnTo>
                  <a:pt x="417982" y="778167"/>
                </a:lnTo>
                <a:lnTo>
                  <a:pt x="424116" y="786752"/>
                </a:lnTo>
                <a:lnTo>
                  <a:pt x="443522" y="822159"/>
                </a:lnTo>
                <a:lnTo>
                  <a:pt x="457873" y="870839"/>
                </a:lnTo>
                <a:lnTo>
                  <a:pt x="457898" y="907262"/>
                </a:lnTo>
                <a:lnTo>
                  <a:pt x="460451" y="921385"/>
                </a:lnTo>
                <a:lnTo>
                  <a:pt x="467550" y="933424"/>
                </a:lnTo>
                <a:lnTo>
                  <a:pt x="478243" y="942301"/>
                </a:lnTo>
                <a:lnTo>
                  <a:pt x="491617" y="947077"/>
                </a:lnTo>
                <a:lnTo>
                  <a:pt x="491617" y="949058"/>
                </a:lnTo>
                <a:lnTo>
                  <a:pt x="496824" y="974737"/>
                </a:lnTo>
                <a:lnTo>
                  <a:pt x="510984" y="995756"/>
                </a:lnTo>
                <a:lnTo>
                  <a:pt x="531964" y="1009929"/>
                </a:lnTo>
                <a:lnTo>
                  <a:pt x="538010" y="1011161"/>
                </a:lnTo>
                <a:lnTo>
                  <a:pt x="577583" y="1011161"/>
                </a:lnTo>
                <a:lnTo>
                  <a:pt x="583628" y="1009929"/>
                </a:lnTo>
                <a:lnTo>
                  <a:pt x="604596" y="995756"/>
                </a:lnTo>
                <a:lnTo>
                  <a:pt x="618769" y="974737"/>
                </a:lnTo>
                <a:lnTo>
                  <a:pt x="623963" y="949058"/>
                </a:lnTo>
                <a:lnTo>
                  <a:pt x="623963" y="947077"/>
                </a:lnTo>
                <a:lnTo>
                  <a:pt x="637349" y="942301"/>
                </a:lnTo>
                <a:lnTo>
                  <a:pt x="657682" y="907262"/>
                </a:lnTo>
                <a:lnTo>
                  <a:pt x="657694" y="880198"/>
                </a:lnTo>
                <a:lnTo>
                  <a:pt x="657694" y="870839"/>
                </a:lnTo>
                <a:lnTo>
                  <a:pt x="661390" y="854011"/>
                </a:lnTo>
                <a:lnTo>
                  <a:pt x="679094" y="807250"/>
                </a:lnTo>
                <a:lnTo>
                  <a:pt x="711746" y="759447"/>
                </a:lnTo>
                <a:lnTo>
                  <a:pt x="719416" y="748118"/>
                </a:lnTo>
                <a:lnTo>
                  <a:pt x="737628" y="701890"/>
                </a:lnTo>
                <a:lnTo>
                  <a:pt x="740879" y="681075"/>
                </a:lnTo>
                <a:lnTo>
                  <a:pt x="742086" y="662063"/>
                </a:lnTo>
                <a:close/>
              </a:path>
              <a:path w="1095375" h="1095375">
                <a:moveTo>
                  <a:pt x="1095375" y="195770"/>
                </a:moveTo>
                <a:lnTo>
                  <a:pt x="1075753" y="158369"/>
                </a:lnTo>
                <a:lnTo>
                  <a:pt x="1051331" y="138785"/>
                </a:lnTo>
                <a:lnTo>
                  <a:pt x="1051331" y="400151"/>
                </a:lnTo>
                <a:lnTo>
                  <a:pt x="1051331" y="446925"/>
                </a:lnTo>
                <a:lnTo>
                  <a:pt x="1051306" y="1013574"/>
                </a:lnTo>
                <a:lnTo>
                  <a:pt x="1029525" y="1045845"/>
                </a:lnTo>
                <a:lnTo>
                  <a:pt x="1018857" y="1050264"/>
                </a:lnTo>
                <a:lnTo>
                  <a:pt x="1018705" y="1050264"/>
                </a:lnTo>
                <a:lnTo>
                  <a:pt x="1013256" y="1051356"/>
                </a:lnTo>
                <a:lnTo>
                  <a:pt x="84836" y="1051356"/>
                </a:lnTo>
                <a:lnTo>
                  <a:pt x="79248" y="1050264"/>
                </a:lnTo>
                <a:lnTo>
                  <a:pt x="47853" y="1019035"/>
                </a:lnTo>
                <a:lnTo>
                  <a:pt x="46736" y="446925"/>
                </a:lnTo>
                <a:lnTo>
                  <a:pt x="1051331" y="446925"/>
                </a:lnTo>
                <a:lnTo>
                  <a:pt x="1051331" y="400151"/>
                </a:lnTo>
                <a:lnTo>
                  <a:pt x="46736" y="400151"/>
                </a:lnTo>
                <a:lnTo>
                  <a:pt x="46774" y="212153"/>
                </a:lnTo>
                <a:lnTo>
                  <a:pt x="68186" y="180086"/>
                </a:lnTo>
                <a:lnTo>
                  <a:pt x="78879" y="175602"/>
                </a:lnTo>
                <a:lnTo>
                  <a:pt x="78689" y="175602"/>
                </a:lnTo>
                <a:lnTo>
                  <a:pt x="84391" y="174459"/>
                </a:lnTo>
                <a:lnTo>
                  <a:pt x="193103" y="174459"/>
                </a:lnTo>
                <a:lnTo>
                  <a:pt x="193103" y="263245"/>
                </a:lnTo>
                <a:lnTo>
                  <a:pt x="373811" y="263245"/>
                </a:lnTo>
                <a:lnTo>
                  <a:pt x="373811" y="216509"/>
                </a:lnTo>
                <a:lnTo>
                  <a:pt x="373811" y="174459"/>
                </a:lnTo>
                <a:lnTo>
                  <a:pt x="724255" y="174459"/>
                </a:lnTo>
                <a:lnTo>
                  <a:pt x="724255" y="263245"/>
                </a:lnTo>
                <a:lnTo>
                  <a:pt x="905319" y="263245"/>
                </a:lnTo>
                <a:lnTo>
                  <a:pt x="905319" y="216509"/>
                </a:lnTo>
                <a:lnTo>
                  <a:pt x="905319" y="174459"/>
                </a:lnTo>
                <a:lnTo>
                  <a:pt x="1013752" y="174459"/>
                </a:lnTo>
                <a:lnTo>
                  <a:pt x="1019289" y="175602"/>
                </a:lnTo>
                <a:lnTo>
                  <a:pt x="1050213" y="206781"/>
                </a:lnTo>
                <a:lnTo>
                  <a:pt x="1051331" y="400151"/>
                </a:lnTo>
                <a:lnTo>
                  <a:pt x="1051331" y="138785"/>
                </a:lnTo>
                <a:lnTo>
                  <a:pt x="1013574" y="127673"/>
                </a:lnTo>
                <a:lnTo>
                  <a:pt x="904963" y="127673"/>
                </a:lnTo>
                <a:lnTo>
                  <a:pt x="904963" y="67081"/>
                </a:lnTo>
                <a:lnTo>
                  <a:pt x="890295" y="28092"/>
                </a:lnTo>
                <a:lnTo>
                  <a:pt x="858240" y="4495"/>
                </a:lnTo>
                <a:lnTo>
                  <a:pt x="858240" y="68478"/>
                </a:lnTo>
                <a:lnTo>
                  <a:pt x="858240" y="216509"/>
                </a:lnTo>
                <a:lnTo>
                  <a:pt x="770978" y="216509"/>
                </a:lnTo>
                <a:lnTo>
                  <a:pt x="770978" y="174459"/>
                </a:lnTo>
                <a:lnTo>
                  <a:pt x="770978" y="127673"/>
                </a:lnTo>
                <a:lnTo>
                  <a:pt x="770978" y="68478"/>
                </a:lnTo>
                <a:lnTo>
                  <a:pt x="771601" y="65303"/>
                </a:lnTo>
                <a:lnTo>
                  <a:pt x="792441" y="46761"/>
                </a:lnTo>
                <a:lnTo>
                  <a:pt x="836701" y="46761"/>
                </a:lnTo>
                <a:lnTo>
                  <a:pt x="840016" y="47421"/>
                </a:lnTo>
                <a:lnTo>
                  <a:pt x="839876" y="47421"/>
                </a:lnTo>
                <a:lnTo>
                  <a:pt x="845985" y="49999"/>
                </a:lnTo>
                <a:lnTo>
                  <a:pt x="858240" y="68478"/>
                </a:lnTo>
                <a:lnTo>
                  <a:pt x="858240" y="4495"/>
                </a:lnTo>
                <a:lnTo>
                  <a:pt x="856462" y="3746"/>
                </a:lnTo>
                <a:lnTo>
                  <a:pt x="852030" y="2374"/>
                </a:lnTo>
                <a:lnTo>
                  <a:pt x="842746" y="495"/>
                </a:lnTo>
                <a:lnTo>
                  <a:pt x="837946" y="0"/>
                </a:lnTo>
                <a:lnTo>
                  <a:pt x="791044" y="0"/>
                </a:lnTo>
                <a:lnTo>
                  <a:pt x="752119" y="14833"/>
                </a:lnTo>
                <a:lnTo>
                  <a:pt x="727913" y="48729"/>
                </a:lnTo>
                <a:lnTo>
                  <a:pt x="724255" y="67081"/>
                </a:lnTo>
                <a:lnTo>
                  <a:pt x="724255" y="127673"/>
                </a:lnTo>
                <a:lnTo>
                  <a:pt x="373811" y="127673"/>
                </a:lnTo>
                <a:lnTo>
                  <a:pt x="373811" y="67081"/>
                </a:lnTo>
                <a:lnTo>
                  <a:pt x="373341" y="62433"/>
                </a:lnTo>
                <a:lnTo>
                  <a:pt x="356184" y="24472"/>
                </a:lnTo>
                <a:lnTo>
                  <a:pt x="327088" y="4483"/>
                </a:lnTo>
                <a:lnTo>
                  <a:pt x="327088" y="68478"/>
                </a:lnTo>
                <a:lnTo>
                  <a:pt x="327088" y="216509"/>
                </a:lnTo>
                <a:lnTo>
                  <a:pt x="239471" y="216509"/>
                </a:lnTo>
                <a:lnTo>
                  <a:pt x="239585" y="188988"/>
                </a:lnTo>
                <a:lnTo>
                  <a:pt x="239649" y="174459"/>
                </a:lnTo>
                <a:lnTo>
                  <a:pt x="240055" y="71780"/>
                </a:lnTo>
                <a:lnTo>
                  <a:pt x="240055" y="68478"/>
                </a:lnTo>
                <a:lnTo>
                  <a:pt x="240690" y="65303"/>
                </a:lnTo>
                <a:lnTo>
                  <a:pt x="261531" y="46761"/>
                </a:lnTo>
                <a:lnTo>
                  <a:pt x="305612" y="46761"/>
                </a:lnTo>
                <a:lnTo>
                  <a:pt x="327088" y="68478"/>
                </a:lnTo>
                <a:lnTo>
                  <a:pt x="327088" y="4483"/>
                </a:lnTo>
                <a:lnTo>
                  <a:pt x="325348" y="3746"/>
                </a:lnTo>
                <a:lnTo>
                  <a:pt x="320878" y="2374"/>
                </a:lnTo>
                <a:lnTo>
                  <a:pt x="311670" y="495"/>
                </a:lnTo>
                <a:lnTo>
                  <a:pt x="307022" y="0"/>
                </a:lnTo>
                <a:lnTo>
                  <a:pt x="260108" y="0"/>
                </a:lnTo>
                <a:lnTo>
                  <a:pt x="220980" y="14833"/>
                </a:lnTo>
                <a:lnTo>
                  <a:pt x="196773" y="48729"/>
                </a:lnTo>
                <a:lnTo>
                  <a:pt x="193103" y="67081"/>
                </a:lnTo>
                <a:lnTo>
                  <a:pt x="193103" y="127673"/>
                </a:lnTo>
                <a:lnTo>
                  <a:pt x="84480" y="127673"/>
                </a:lnTo>
                <a:lnTo>
                  <a:pt x="45135" y="139636"/>
                </a:lnTo>
                <a:lnTo>
                  <a:pt x="11963" y="172808"/>
                </a:lnTo>
                <a:lnTo>
                  <a:pt x="0" y="212153"/>
                </a:lnTo>
                <a:lnTo>
                  <a:pt x="0" y="1013574"/>
                </a:lnTo>
                <a:lnTo>
                  <a:pt x="546" y="1019035"/>
                </a:lnTo>
                <a:lnTo>
                  <a:pt x="584" y="1019454"/>
                </a:lnTo>
                <a:lnTo>
                  <a:pt x="18630" y="1062875"/>
                </a:lnTo>
                <a:lnTo>
                  <a:pt x="50507" y="1088948"/>
                </a:lnTo>
                <a:lnTo>
                  <a:pt x="68122" y="1095375"/>
                </a:lnTo>
                <a:lnTo>
                  <a:pt x="1030008" y="1095375"/>
                </a:lnTo>
                <a:lnTo>
                  <a:pt x="1067269" y="1075842"/>
                </a:lnTo>
                <a:lnTo>
                  <a:pt x="1093419" y="1036789"/>
                </a:lnTo>
                <a:lnTo>
                  <a:pt x="1095375" y="1029982"/>
                </a:lnTo>
                <a:lnTo>
                  <a:pt x="1095375" y="446925"/>
                </a:lnTo>
                <a:lnTo>
                  <a:pt x="1095375" y="400151"/>
                </a:lnTo>
                <a:lnTo>
                  <a:pt x="1095375" y="195770"/>
                </a:lnTo>
                <a:close/>
              </a:path>
            </a:pathLst>
          </a:custGeom>
          <a:solidFill>
            <a:srgbClr val="1E20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900199" y="5665513"/>
            <a:ext cx="64071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65">
                <a:latin typeface="Tahoma"/>
                <a:cs typeface="Tahoma"/>
              </a:rPr>
              <a:t>Nunca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81300" y="5577357"/>
            <a:ext cx="127635" cy="499745"/>
          </a:xfrm>
          <a:custGeom>
            <a:avLst/>
            <a:gdLst/>
            <a:ahLst/>
            <a:cxnLst/>
            <a:rect l="l" t="t" r="r" b="b"/>
            <a:pathLst>
              <a:path w="127635" h="499745">
                <a:moveTo>
                  <a:pt x="57365" y="0"/>
                </a:moveTo>
                <a:lnTo>
                  <a:pt x="0" y="0"/>
                </a:lnTo>
                <a:lnTo>
                  <a:pt x="0" y="499719"/>
                </a:lnTo>
                <a:lnTo>
                  <a:pt x="57365" y="499719"/>
                </a:lnTo>
                <a:lnTo>
                  <a:pt x="62229" y="499236"/>
                </a:lnTo>
                <a:lnTo>
                  <a:pt x="98170" y="484352"/>
                </a:lnTo>
                <a:lnTo>
                  <a:pt x="123570" y="448906"/>
                </a:lnTo>
                <a:lnTo>
                  <a:pt x="127392" y="429679"/>
                </a:lnTo>
                <a:lnTo>
                  <a:pt x="127392" y="70040"/>
                </a:lnTo>
                <a:lnTo>
                  <a:pt x="112026" y="29222"/>
                </a:lnTo>
                <a:lnTo>
                  <a:pt x="76568" y="3822"/>
                </a:lnTo>
                <a:lnTo>
                  <a:pt x="57365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832798" y="5684842"/>
            <a:ext cx="62547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85">
                <a:latin typeface="Tahoma"/>
                <a:cs typeface="Tahoma"/>
              </a:rPr>
              <a:t>0.5</a:t>
            </a:r>
            <a:r>
              <a:rPr dirty="0" sz="1600" spc="-260">
                <a:latin typeface="Tahoma"/>
                <a:cs typeface="Tahoma"/>
              </a:rPr>
              <a:t> </a:t>
            </a:r>
            <a:r>
              <a:rPr dirty="0" baseline="6944" sz="2400" spc="-75">
                <a:latin typeface="Tahoma"/>
                <a:cs typeface="Tahoma"/>
              </a:rPr>
              <a:t>%</a:t>
            </a:r>
            <a:endParaRPr baseline="6944"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83347" y="6260419"/>
            <a:ext cx="115443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-190">
                <a:latin typeface="Tahoma"/>
                <a:cs typeface="Tahoma"/>
              </a:rPr>
              <a:t>1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cap="small" sz="1600" spc="80">
                <a:latin typeface="Tahoma"/>
                <a:cs typeface="Tahoma"/>
              </a:rPr>
              <a:t>v</a:t>
            </a:r>
            <a:r>
              <a:rPr dirty="0" sz="1600" spc="80">
                <a:latin typeface="Tahoma"/>
                <a:cs typeface="Tahoma"/>
              </a:rPr>
              <a:t>ez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50">
                <a:latin typeface="Tahoma"/>
                <a:cs typeface="Tahoma"/>
              </a:rPr>
              <a:t>al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sz="1600" spc="-25">
                <a:latin typeface="Tahoma"/>
                <a:cs typeface="Tahoma"/>
              </a:rPr>
              <a:t>mes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81300" y="6172263"/>
            <a:ext cx="280670" cy="499745"/>
          </a:xfrm>
          <a:custGeom>
            <a:avLst/>
            <a:gdLst/>
            <a:ahLst/>
            <a:cxnLst/>
            <a:rect l="l" t="t" r="r" b="b"/>
            <a:pathLst>
              <a:path w="280669" h="499745">
                <a:moveTo>
                  <a:pt x="210235" y="0"/>
                </a:moveTo>
                <a:lnTo>
                  <a:pt x="0" y="0"/>
                </a:lnTo>
                <a:lnTo>
                  <a:pt x="0" y="499719"/>
                </a:lnTo>
                <a:lnTo>
                  <a:pt x="210235" y="499719"/>
                </a:lnTo>
                <a:lnTo>
                  <a:pt x="215099" y="499236"/>
                </a:lnTo>
                <a:lnTo>
                  <a:pt x="251040" y="484352"/>
                </a:lnTo>
                <a:lnTo>
                  <a:pt x="276440" y="448894"/>
                </a:lnTo>
                <a:lnTo>
                  <a:pt x="280263" y="429679"/>
                </a:lnTo>
                <a:lnTo>
                  <a:pt x="280263" y="70040"/>
                </a:lnTo>
                <a:lnTo>
                  <a:pt x="264896" y="29222"/>
                </a:lnTo>
                <a:lnTo>
                  <a:pt x="229450" y="3822"/>
                </a:lnTo>
                <a:lnTo>
                  <a:pt x="210235" y="0"/>
                </a:lnTo>
                <a:close/>
              </a:path>
            </a:pathLst>
          </a:custGeom>
          <a:solidFill>
            <a:srgbClr val="EC7E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985731" y="6279825"/>
            <a:ext cx="52768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-150">
                <a:latin typeface="Tahoma"/>
                <a:cs typeface="Tahoma"/>
              </a:rPr>
              <a:t>1.1</a:t>
            </a:r>
            <a:r>
              <a:rPr dirty="0" sz="1600" spc="-340">
                <a:latin typeface="Tahoma"/>
                <a:cs typeface="Tahoma"/>
              </a:rPr>
              <a:t> </a:t>
            </a:r>
            <a:r>
              <a:rPr dirty="0" baseline="5208" sz="2400" spc="-75">
                <a:latin typeface="Tahoma"/>
                <a:cs typeface="Tahoma"/>
              </a:rPr>
              <a:t>%</a:t>
            </a:r>
            <a:endParaRPr baseline="5208" sz="2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08703" y="5876800"/>
            <a:ext cx="2069464" cy="63436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12700" marR="5080">
              <a:lnSpc>
                <a:spcPts val="1590"/>
              </a:lnSpc>
              <a:spcBef>
                <a:spcPts val="175"/>
              </a:spcBef>
            </a:pP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4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o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más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días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a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la</a:t>
            </a:r>
            <a:r>
              <a:rPr dirty="0" sz="1350" spc="-2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1E2023"/>
                </a:solidFill>
                <a:latin typeface="Arial"/>
                <a:cs typeface="Arial"/>
              </a:rPr>
              <a:t>semana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con</a:t>
            </a:r>
            <a:r>
              <a:rPr dirty="0" sz="1350" spc="-50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apagones</a:t>
            </a:r>
            <a:r>
              <a:rPr dirty="0" sz="1350" spc="-50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en</a:t>
            </a:r>
            <a:r>
              <a:rPr dirty="0" sz="1350" spc="-50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1E2023"/>
                </a:solidFill>
                <a:latin typeface="Arial"/>
                <a:cs typeface="Arial"/>
              </a:rPr>
              <a:t>87.3%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de</a:t>
            </a:r>
            <a:r>
              <a:rPr dirty="0" sz="1350" spc="-4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hogares</a:t>
            </a:r>
            <a:r>
              <a:rPr dirty="0" sz="1350" spc="-4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1E2023"/>
                </a:solidFill>
                <a:latin typeface="Arial"/>
                <a:cs typeface="Arial"/>
              </a:rPr>
              <a:t>en</a:t>
            </a:r>
            <a:r>
              <a:rPr dirty="0" sz="1350" spc="-45" b="1">
                <a:solidFill>
                  <a:srgbClr val="1E2023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1E2023"/>
                </a:solidFill>
                <a:latin typeface="Arial"/>
                <a:cs typeface="Arial"/>
              </a:rPr>
              <a:t>Vzla.</a:t>
            </a:r>
            <a:endParaRPr sz="13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67191" y="6855324"/>
            <a:ext cx="167386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-190">
                <a:latin typeface="Tahoma"/>
                <a:cs typeface="Tahoma"/>
              </a:rPr>
              <a:t>1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cap="small" sz="1600" spc="80">
                <a:latin typeface="Tahoma"/>
                <a:cs typeface="Tahoma"/>
              </a:rPr>
              <a:t>v</a:t>
            </a:r>
            <a:r>
              <a:rPr dirty="0" sz="1600" spc="80">
                <a:latin typeface="Tahoma"/>
                <a:cs typeface="Tahoma"/>
              </a:rPr>
              <a:t>ez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81300" y="6767169"/>
            <a:ext cx="509905" cy="499745"/>
          </a:xfrm>
          <a:custGeom>
            <a:avLst/>
            <a:gdLst/>
            <a:ahLst/>
            <a:cxnLst/>
            <a:rect l="l" t="t" r="r" b="b"/>
            <a:pathLst>
              <a:path w="509905" h="499745">
                <a:moveTo>
                  <a:pt x="439534" y="0"/>
                </a:moveTo>
                <a:lnTo>
                  <a:pt x="0" y="0"/>
                </a:lnTo>
                <a:lnTo>
                  <a:pt x="0" y="499719"/>
                </a:lnTo>
                <a:lnTo>
                  <a:pt x="439534" y="499719"/>
                </a:lnTo>
                <a:lnTo>
                  <a:pt x="444411" y="499236"/>
                </a:lnTo>
                <a:lnTo>
                  <a:pt x="480352" y="484352"/>
                </a:lnTo>
                <a:lnTo>
                  <a:pt x="505752" y="448894"/>
                </a:lnTo>
                <a:lnTo>
                  <a:pt x="509567" y="429679"/>
                </a:lnTo>
                <a:lnTo>
                  <a:pt x="509567" y="70027"/>
                </a:lnTo>
                <a:lnTo>
                  <a:pt x="494207" y="29222"/>
                </a:lnTo>
                <a:lnTo>
                  <a:pt x="458749" y="3822"/>
                </a:lnTo>
                <a:lnTo>
                  <a:pt x="439534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215055" y="6874654"/>
            <a:ext cx="59626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45">
                <a:latin typeface="Tahoma"/>
                <a:cs typeface="Tahoma"/>
              </a:rPr>
              <a:t>2.0</a:t>
            </a:r>
            <a:r>
              <a:rPr dirty="0" baseline="10416" sz="2400" spc="67">
                <a:latin typeface="Tahoma"/>
                <a:cs typeface="Tahoma"/>
              </a:rPr>
              <a:t>%</a:t>
            </a:r>
            <a:endParaRPr baseline="10416" sz="2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5910" y="7450231"/>
            <a:ext cx="176530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>
                <a:latin typeface="Tahoma"/>
                <a:cs typeface="Tahoma"/>
              </a:rPr>
              <a:t>2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 spc="65">
                <a:latin typeface="Tahoma"/>
                <a:cs typeface="Tahoma"/>
              </a:rPr>
              <a:t>días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6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681300" y="7362076"/>
            <a:ext cx="739140" cy="499745"/>
          </a:xfrm>
          <a:custGeom>
            <a:avLst/>
            <a:gdLst/>
            <a:ahLst/>
            <a:cxnLst/>
            <a:rect l="l" t="t" r="r" b="b"/>
            <a:pathLst>
              <a:path w="739139" h="499745">
                <a:moveTo>
                  <a:pt x="668845" y="0"/>
                </a:moveTo>
                <a:lnTo>
                  <a:pt x="0" y="0"/>
                </a:lnTo>
                <a:lnTo>
                  <a:pt x="0" y="499719"/>
                </a:lnTo>
                <a:lnTo>
                  <a:pt x="668845" y="499719"/>
                </a:lnTo>
                <a:lnTo>
                  <a:pt x="673722" y="499236"/>
                </a:lnTo>
                <a:lnTo>
                  <a:pt x="709663" y="484352"/>
                </a:lnTo>
                <a:lnTo>
                  <a:pt x="735063" y="448894"/>
                </a:lnTo>
                <a:lnTo>
                  <a:pt x="738877" y="429679"/>
                </a:lnTo>
                <a:lnTo>
                  <a:pt x="738877" y="70027"/>
                </a:lnTo>
                <a:lnTo>
                  <a:pt x="723518" y="29209"/>
                </a:lnTo>
                <a:lnTo>
                  <a:pt x="688060" y="3809"/>
                </a:lnTo>
                <a:lnTo>
                  <a:pt x="66884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444366" y="7469624"/>
            <a:ext cx="57340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-20">
                <a:latin typeface="Tahoma"/>
                <a:cs typeface="Tahoma"/>
              </a:rPr>
              <a:t>2.9</a:t>
            </a:r>
            <a:r>
              <a:rPr dirty="0" baseline="6944" sz="2400" spc="-30">
                <a:latin typeface="Tahoma"/>
                <a:cs typeface="Tahoma"/>
              </a:rPr>
              <a:t>%</a:t>
            </a:r>
            <a:endParaRPr baseline="6944"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166" y="8045125"/>
            <a:ext cx="177482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105">
                <a:latin typeface="Tahoma"/>
                <a:cs typeface="Tahoma"/>
              </a:rPr>
              <a:t>3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sz="1600" spc="65">
                <a:latin typeface="Tahoma"/>
                <a:cs typeface="Tahoma"/>
              </a:rPr>
              <a:t>días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681300" y="7956969"/>
            <a:ext cx="1579880" cy="499745"/>
          </a:xfrm>
          <a:custGeom>
            <a:avLst/>
            <a:gdLst/>
            <a:ahLst/>
            <a:cxnLst/>
            <a:rect l="l" t="t" r="r" b="b"/>
            <a:pathLst>
              <a:path w="1579879" h="499745">
                <a:moveTo>
                  <a:pt x="1509636" y="0"/>
                </a:moveTo>
                <a:lnTo>
                  <a:pt x="0" y="0"/>
                </a:lnTo>
                <a:lnTo>
                  <a:pt x="0" y="499719"/>
                </a:lnTo>
                <a:lnTo>
                  <a:pt x="1509636" y="499719"/>
                </a:lnTo>
                <a:lnTo>
                  <a:pt x="1514513" y="499236"/>
                </a:lnTo>
                <a:lnTo>
                  <a:pt x="1550454" y="484352"/>
                </a:lnTo>
                <a:lnTo>
                  <a:pt x="1575854" y="448906"/>
                </a:lnTo>
                <a:lnTo>
                  <a:pt x="1579676" y="429691"/>
                </a:lnTo>
                <a:lnTo>
                  <a:pt x="1579676" y="70040"/>
                </a:lnTo>
                <a:lnTo>
                  <a:pt x="1564309" y="29222"/>
                </a:lnTo>
                <a:lnTo>
                  <a:pt x="1528851" y="3822"/>
                </a:lnTo>
                <a:lnTo>
                  <a:pt x="150963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4285107" y="8064606"/>
            <a:ext cx="57594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-20">
                <a:latin typeface="Tahoma"/>
                <a:cs typeface="Tahoma"/>
              </a:rPr>
              <a:t>6.2</a:t>
            </a:r>
            <a:r>
              <a:rPr dirty="0" baseline="5208" sz="2400" spc="-30">
                <a:latin typeface="Tahoma"/>
                <a:cs typeface="Tahoma"/>
              </a:rPr>
              <a:t>%</a:t>
            </a:r>
            <a:endParaRPr baseline="5208" sz="24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1344" y="8640030"/>
            <a:ext cx="177927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145">
                <a:latin typeface="Tahoma"/>
                <a:cs typeface="Tahoma"/>
              </a:rPr>
              <a:t>4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65">
                <a:latin typeface="Tahoma"/>
                <a:cs typeface="Tahoma"/>
              </a:rPr>
              <a:t>días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81300" y="8551879"/>
            <a:ext cx="4942840" cy="499745"/>
          </a:xfrm>
          <a:custGeom>
            <a:avLst/>
            <a:gdLst/>
            <a:ahLst/>
            <a:cxnLst/>
            <a:rect l="l" t="t" r="r" b="b"/>
            <a:pathLst>
              <a:path w="4942840" h="499745">
                <a:moveTo>
                  <a:pt x="4872811" y="0"/>
                </a:moveTo>
                <a:lnTo>
                  <a:pt x="0" y="0"/>
                </a:lnTo>
                <a:lnTo>
                  <a:pt x="0" y="499715"/>
                </a:lnTo>
                <a:lnTo>
                  <a:pt x="4872811" y="499715"/>
                </a:lnTo>
                <a:lnTo>
                  <a:pt x="4877688" y="499233"/>
                </a:lnTo>
                <a:lnTo>
                  <a:pt x="4913629" y="484348"/>
                </a:lnTo>
                <a:lnTo>
                  <a:pt x="4939017" y="448903"/>
                </a:lnTo>
                <a:lnTo>
                  <a:pt x="4942839" y="429675"/>
                </a:lnTo>
                <a:lnTo>
                  <a:pt x="4942839" y="70036"/>
                </a:lnTo>
                <a:lnTo>
                  <a:pt x="4927472" y="29218"/>
                </a:lnTo>
                <a:lnTo>
                  <a:pt x="4892027" y="3818"/>
                </a:lnTo>
                <a:lnTo>
                  <a:pt x="4872811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7648181" y="8659436"/>
            <a:ext cx="66929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-10">
                <a:latin typeface="Tahoma"/>
                <a:cs typeface="Tahoma"/>
              </a:rPr>
              <a:t>19.4</a:t>
            </a:r>
            <a:r>
              <a:rPr dirty="0" baseline="6944" sz="2400" spc="-15">
                <a:latin typeface="Tahoma"/>
                <a:cs typeface="Tahoma"/>
              </a:rPr>
              <a:t>%</a:t>
            </a:r>
            <a:endParaRPr baseline="6944" sz="2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5909" y="9234937"/>
            <a:ext cx="177482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110">
                <a:latin typeface="Tahoma"/>
                <a:cs typeface="Tahoma"/>
              </a:rPr>
              <a:t>5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sz="1600" spc="65">
                <a:latin typeface="Tahoma"/>
                <a:cs typeface="Tahoma"/>
              </a:rPr>
              <a:t>días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681300" y="9146785"/>
            <a:ext cx="5223510" cy="499745"/>
          </a:xfrm>
          <a:custGeom>
            <a:avLst/>
            <a:gdLst/>
            <a:ahLst/>
            <a:cxnLst/>
            <a:rect l="l" t="t" r="r" b="b"/>
            <a:pathLst>
              <a:path w="5223509" h="499745">
                <a:moveTo>
                  <a:pt x="5153075" y="0"/>
                </a:moveTo>
                <a:lnTo>
                  <a:pt x="0" y="0"/>
                </a:lnTo>
                <a:lnTo>
                  <a:pt x="0" y="499715"/>
                </a:lnTo>
                <a:lnTo>
                  <a:pt x="5153075" y="499715"/>
                </a:lnTo>
                <a:lnTo>
                  <a:pt x="5157952" y="499233"/>
                </a:lnTo>
                <a:lnTo>
                  <a:pt x="5193893" y="484348"/>
                </a:lnTo>
                <a:lnTo>
                  <a:pt x="5219280" y="448890"/>
                </a:lnTo>
                <a:lnTo>
                  <a:pt x="5223103" y="429675"/>
                </a:lnTo>
                <a:lnTo>
                  <a:pt x="5223103" y="70036"/>
                </a:lnTo>
                <a:lnTo>
                  <a:pt x="5207736" y="29218"/>
                </a:lnTo>
                <a:lnTo>
                  <a:pt x="5172290" y="3818"/>
                </a:lnTo>
                <a:lnTo>
                  <a:pt x="515307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7953870" y="9254418"/>
            <a:ext cx="67310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65">
                <a:latin typeface="Tahoma"/>
                <a:cs typeface="Tahoma"/>
              </a:rPr>
              <a:t>20.5</a:t>
            </a:r>
            <a:r>
              <a:rPr dirty="0" baseline="3472" sz="2400" spc="97">
                <a:latin typeface="Tahoma"/>
                <a:cs typeface="Tahoma"/>
              </a:rPr>
              <a:t>%</a:t>
            </a:r>
            <a:endParaRPr baseline="3472" sz="2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1961" y="9829843"/>
            <a:ext cx="1769110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60">
                <a:latin typeface="Tahoma"/>
                <a:cs typeface="Tahoma"/>
              </a:rPr>
              <a:t>6</a:t>
            </a:r>
            <a:r>
              <a:rPr dirty="0" sz="1600" spc="-80">
                <a:latin typeface="Tahoma"/>
                <a:cs typeface="Tahoma"/>
              </a:rPr>
              <a:t> </a:t>
            </a:r>
            <a:r>
              <a:rPr dirty="0" sz="1600" spc="65">
                <a:latin typeface="Tahoma"/>
                <a:cs typeface="Tahoma"/>
              </a:rPr>
              <a:t>días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110">
                <a:latin typeface="Tahoma"/>
                <a:cs typeface="Tahoma"/>
              </a:rPr>
              <a:t>por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semana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681300" y="9741687"/>
            <a:ext cx="5809615" cy="499745"/>
          </a:xfrm>
          <a:custGeom>
            <a:avLst/>
            <a:gdLst/>
            <a:ahLst/>
            <a:cxnLst/>
            <a:rect l="l" t="t" r="r" b="b"/>
            <a:pathLst>
              <a:path w="5809615" h="499745">
                <a:moveTo>
                  <a:pt x="5739078" y="0"/>
                </a:moveTo>
                <a:lnTo>
                  <a:pt x="0" y="0"/>
                </a:lnTo>
                <a:lnTo>
                  <a:pt x="0" y="499719"/>
                </a:lnTo>
                <a:lnTo>
                  <a:pt x="5739078" y="499719"/>
                </a:lnTo>
                <a:lnTo>
                  <a:pt x="5743955" y="499236"/>
                </a:lnTo>
                <a:lnTo>
                  <a:pt x="5779896" y="484352"/>
                </a:lnTo>
                <a:lnTo>
                  <a:pt x="5805296" y="448894"/>
                </a:lnTo>
                <a:lnTo>
                  <a:pt x="5809119" y="429679"/>
                </a:lnTo>
                <a:lnTo>
                  <a:pt x="5809119" y="70040"/>
                </a:lnTo>
                <a:lnTo>
                  <a:pt x="5793752" y="29209"/>
                </a:lnTo>
                <a:lnTo>
                  <a:pt x="5758294" y="3809"/>
                </a:lnTo>
                <a:lnTo>
                  <a:pt x="5739078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514474" y="9849236"/>
            <a:ext cx="68897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dirty="0" sz="1600" spc="-10">
                <a:latin typeface="Tahoma"/>
                <a:cs typeface="Tahoma"/>
              </a:rPr>
              <a:t>22.8</a:t>
            </a:r>
            <a:r>
              <a:rPr dirty="0" baseline="8680" sz="2400" spc="-15">
                <a:latin typeface="Tahoma"/>
                <a:cs typeface="Tahoma"/>
              </a:rPr>
              <a:t>%</a:t>
            </a:r>
            <a:endParaRPr baseline="8680" sz="2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41704" y="10424748"/>
            <a:ext cx="139636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75">
                <a:latin typeface="Tahoma"/>
                <a:cs typeface="Tahoma"/>
              </a:rPr>
              <a:t>Todos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60">
                <a:latin typeface="Tahoma"/>
                <a:cs typeface="Tahoma"/>
              </a:rPr>
              <a:t>los</a:t>
            </a:r>
            <a:r>
              <a:rPr dirty="0" sz="1600" spc="-75">
                <a:latin typeface="Tahoma"/>
                <a:cs typeface="Tahoma"/>
              </a:rPr>
              <a:t> </a:t>
            </a:r>
            <a:r>
              <a:rPr dirty="0" sz="1600" spc="45">
                <a:latin typeface="Tahoma"/>
                <a:cs typeface="Tahoma"/>
              </a:rPr>
              <a:t>días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681300" y="10336593"/>
            <a:ext cx="6268085" cy="499745"/>
          </a:xfrm>
          <a:custGeom>
            <a:avLst/>
            <a:gdLst/>
            <a:ahLst/>
            <a:cxnLst/>
            <a:rect l="l" t="t" r="r" b="b"/>
            <a:pathLst>
              <a:path w="6268084" h="499745">
                <a:moveTo>
                  <a:pt x="6197791" y="0"/>
                </a:moveTo>
                <a:lnTo>
                  <a:pt x="0" y="0"/>
                </a:lnTo>
                <a:lnTo>
                  <a:pt x="0" y="499706"/>
                </a:lnTo>
                <a:lnTo>
                  <a:pt x="6197701" y="499706"/>
                </a:lnTo>
                <a:lnTo>
                  <a:pt x="6202565" y="499236"/>
                </a:lnTo>
                <a:lnTo>
                  <a:pt x="6238506" y="484352"/>
                </a:lnTo>
                <a:lnTo>
                  <a:pt x="6263906" y="448894"/>
                </a:lnTo>
                <a:lnTo>
                  <a:pt x="6267729" y="429679"/>
                </a:lnTo>
                <a:lnTo>
                  <a:pt x="6267729" y="70027"/>
                </a:lnTo>
                <a:lnTo>
                  <a:pt x="6252362" y="29209"/>
                </a:lnTo>
                <a:lnTo>
                  <a:pt x="6216903" y="3809"/>
                </a:lnTo>
                <a:lnTo>
                  <a:pt x="6197791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8998508" y="10444218"/>
            <a:ext cx="639445" cy="2743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-10">
                <a:latin typeface="Tahoma"/>
                <a:cs typeface="Tahoma"/>
              </a:rPr>
              <a:t>24.6</a:t>
            </a:r>
            <a:r>
              <a:rPr dirty="0" baseline="5208" sz="2400" spc="-15">
                <a:latin typeface="Tahoma"/>
                <a:cs typeface="Tahoma"/>
              </a:rPr>
              <a:t>%</a:t>
            </a:r>
            <a:endParaRPr baseline="5208"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1454948"/>
            <a:ext cx="10287000" cy="1308735"/>
            <a:chOff x="0" y="11454948"/>
            <a:chExt cx="10287000" cy="130873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11454955"/>
              <a:ext cx="10287000" cy="673100"/>
            </a:xfrm>
            <a:custGeom>
              <a:avLst/>
              <a:gdLst/>
              <a:ahLst/>
              <a:cxnLst/>
              <a:rect l="l" t="t" r="r" b="b"/>
              <a:pathLst>
                <a:path w="10287000" h="673100">
                  <a:moveTo>
                    <a:pt x="10286987" y="0"/>
                  </a:moveTo>
                  <a:lnTo>
                    <a:pt x="9949815" y="0"/>
                  </a:lnTo>
                  <a:lnTo>
                    <a:pt x="315328" y="0"/>
                  </a:lnTo>
                  <a:lnTo>
                    <a:pt x="0" y="0"/>
                  </a:lnTo>
                  <a:lnTo>
                    <a:pt x="0" y="672858"/>
                  </a:lnTo>
                  <a:lnTo>
                    <a:pt x="10286987" y="672858"/>
                  </a:lnTo>
                  <a:lnTo>
                    <a:pt x="10286987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59787" y="11066758"/>
            <a:ext cx="9567545" cy="9347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36195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152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frecuencia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4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apagones</a:t>
            </a:r>
            <a:r>
              <a:rPr dirty="0" sz="1500" spc="459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eléctricos</a:t>
            </a:r>
            <a:r>
              <a:rPr dirty="0" sz="1500" spc="4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4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hogares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500" spc="4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extremadamente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elevada;</a:t>
            </a:r>
            <a:r>
              <a:rPr dirty="0" sz="1500" spc="47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87.3%</a:t>
            </a:r>
            <a:r>
              <a:rPr dirty="0" sz="1500" spc="46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responde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padecerlos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4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o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más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días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semana,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superando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estándares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tolerables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nivel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global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(ver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conclusiones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/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Anexo).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3809391"/>
            <a:ext cx="6722109" cy="993775"/>
          </a:xfrm>
          <a:custGeom>
            <a:avLst/>
            <a:gdLst/>
            <a:ahLst/>
            <a:cxnLst/>
            <a:rect l="l" t="t" r="r" b="b"/>
            <a:pathLst>
              <a:path w="6722109" h="993775">
                <a:moveTo>
                  <a:pt x="6467106" y="0"/>
                </a:moveTo>
                <a:lnTo>
                  <a:pt x="0" y="0"/>
                </a:lnTo>
                <a:lnTo>
                  <a:pt x="0" y="993635"/>
                </a:lnTo>
                <a:lnTo>
                  <a:pt x="6467106" y="993635"/>
                </a:lnTo>
                <a:lnTo>
                  <a:pt x="6499043" y="989764"/>
                </a:lnTo>
                <a:lnTo>
                  <a:pt x="6559129" y="960194"/>
                </a:lnTo>
                <a:lnTo>
                  <a:pt x="6612573" y="904623"/>
                </a:lnTo>
                <a:lnTo>
                  <a:pt x="6636207" y="868250"/>
                </a:lnTo>
                <a:lnTo>
                  <a:pt x="6657464" y="826775"/>
                </a:lnTo>
                <a:lnTo>
                  <a:pt x="6676106" y="780660"/>
                </a:lnTo>
                <a:lnTo>
                  <a:pt x="6691893" y="730374"/>
                </a:lnTo>
                <a:lnTo>
                  <a:pt x="6704588" y="676380"/>
                </a:lnTo>
                <a:lnTo>
                  <a:pt x="6713951" y="619144"/>
                </a:lnTo>
                <a:lnTo>
                  <a:pt x="6719744" y="559133"/>
                </a:lnTo>
                <a:lnTo>
                  <a:pt x="6721728" y="496811"/>
                </a:lnTo>
                <a:lnTo>
                  <a:pt x="6719744" y="434491"/>
                </a:lnTo>
                <a:lnTo>
                  <a:pt x="6713951" y="374482"/>
                </a:lnTo>
                <a:lnTo>
                  <a:pt x="6704588" y="317249"/>
                </a:lnTo>
                <a:lnTo>
                  <a:pt x="6691893" y="263256"/>
                </a:lnTo>
                <a:lnTo>
                  <a:pt x="6676106" y="212971"/>
                </a:lnTo>
                <a:lnTo>
                  <a:pt x="6657464" y="166858"/>
                </a:lnTo>
                <a:lnTo>
                  <a:pt x="6636207" y="125383"/>
                </a:lnTo>
                <a:lnTo>
                  <a:pt x="6612573" y="89011"/>
                </a:lnTo>
                <a:lnTo>
                  <a:pt x="6586801" y="58208"/>
                </a:lnTo>
                <a:lnTo>
                  <a:pt x="6529797" y="15172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40045" y="1679897"/>
            <a:ext cx="5334635" cy="303657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060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442085" marR="17780" indent="-692150">
              <a:lnSpc>
                <a:spcPts val="3150"/>
              </a:lnSpc>
              <a:spcBef>
                <a:spcPts val="1380"/>
              </a:spcBef>
            </a:pPr>
            <a:r>
              <a:rPr dirty="0" sz="2700" spc="-555">
                <a:solidFill>
                  <a:srgbClr val="FFFFFF"/>
                </a:solidFill>
                <a:latin typeface="Tahoma"/>
                <a:cs typeface="Tahoma"/>
              </a:rPr>
              <a:t>¿CUÁNTO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TIEMPO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DURAN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USUALMENTE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20">
                <a:solidFill>
                  <a:srgbClr val="FFFFFF"/>
                </a:solidFill>
                <a:latin typeface="Tahoma"/>
                <a:cs typeface="Tahoma"/>
              </a:rPr>
              <a:t>LOS </a:t>
            </a:r>
            <a:r>
              <a:rPr dirty="0" sz="2700" spc="-610">
                <a:solidFill>
                  <a:srgbClr val="FFFFFF"/>
                </a:solidFill>
                <a:latin typeface="Tahoma"/>
                <a:cs typeface="Tahoma"/>
              </a:rPr>
              <a:t>CORTES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LUZ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HOGAR?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007682" y="3926280"/>
            <a:ext cx="3279775" cy="643255"/>
          </a:xfrm>
          <a:custGeom>
            <a:avLst/>
            <a:gdLst/>
            <a:ahLst/>
            <a:cxnLst/>
            <a:rect l="l" t="t" r="r" b="b"/>
            <a:pathLst>
              <a:path w="3279775" h="643254">
                <a:moveTo>
                  <a:pt x="3279305" y="363410"/>
                </a:moveTo>
                <a:lnTo>
                  <a:pt x="2955785" y="363410"/>
                </a:lnTo>
                <a:lnTo>
                  <a:pt x="2944634" y="363410"/>
                </a:lnTo>
                <a:lnTo>
                  <a:pt x="2404275" y="363410"/>
                </a:lnTo>
                <a:lnTo>
                  <a:pt x="2404275" y="358838"/>
                </a:lnTo>
                <a:lnTo>
                  <a:pt x="2400376" y="358838"/>
                </a:lnTo>
                <a:lnTo>
                  <a:pt x="2383332" y="289267"/>
                </a:lnTo>
                <a:lnTo>
                  <a:pt x="2357297" y="183108"/>
                </a:lnTo>
                <a:lnTo>
                  <a:pt x="2317394" y="432054"/>
                </a:lnTo>
                <a:lnTo>
                  <a:pt x="2283955" y="160756"/>
                </a:lnTo>
                <a:lnTo>
                  <a:pt x="2264130" y="0"/>
                </a:lnTo>
                <a:lnTo>
                  <a:pt x="2188108" y="537730"/>
                </a:lnTo>
                <a:lnTo>
                  <a:pt x="2153615" y="337121"/>
                </a:lnTo>
                <a:lnTo>
                  <a:pt x="2096274" y="337121"/>
                </a:lnTo>
                <a:lnTo>
                  <a:pt x="2085213" y="302907"/>
                </a:lnTo>
                <a:lnTo>
                  <a:pt x="2057908" y="218452"/>
                </a:lnTo>
                <a:lnTo>
                  <a:pt x="2030082" y="362483"/>
                </a:lnTo>
                <a:lnTo>
                  <a:pt x="1996782" y="362483"/>
                </a:lnTo>
                <a:lnTo>
                  <a:pt x="1975231" y="312178"/>
                </a:lnTo>
                <a:lnTo>
                  <a:pt x="1945830" y="243598"/>
                </a:lnTo>
                <a:lnTo>
                  <a:pt x="1925180" y="337121"/>
                </a:lnTo>
                <a:lnTo>
                  <a:pt x="1895805" y="337121"/>
                </a:lnTo>
                <a:lnTo>
                  <a:pt x="1884921" y="363410"/>
                </a:lnTo>
                <a:lnTo>
                  <a:pt x="1498765" y="363410"/>
                </a:lnTo>
                <a:lnTo>
                  <a:pt x="1479105" y="363410"/>
                </a:lnTo>
                <a:lnTo>
                  <a:pt x="924725" y="363410"/>
                </a:lnTo>
                <a:lnTo>
                  <a:pt x="924725" y="358838"/>
                </a:lnTo>
                <a:lnTo>
                  <a:pt x="921258" y="358838"/>
                </a:lnTo>
                <a:lnTo>
                  <a:pt x="904214" y="289267"/>
                </a:lnTo>
                <a:lnTo>
                  <a:pt x="878192" y="183108"/>
                </a:lnTo>
                <a:lnTo>
                  <a:pt x="838276" y="432054"/>
                </a:lnTo>
                <a:lnTo>
                  <a:pt x="804837" y="160756"/>
                </a:lnTo>
                <a:lnTo>
                  <a:pt x="785012" y="0"/>
                </a:lnTo>
                <a:lnTo>
                  <a:pt x="708990" y="537730"/>
                </a:lnTo>
                <a:lnTo>
                  <a:pt x="674484" y="337121"/>
                </a:lnTo>
                <a:lnTo>
                  <a:pt x="617156" y="337121"/>
                </a:lnTo>
                <a:lnTo>
                  <a:pt x="606094" y="302907"/>
                </a:lnTo>
                <a:lnTo>
                  <a:pt x="578789" y="218452"/>
                </a:lnTo>
                <a:lnTo>
                  <a:pt x="550964" y="362483"/>
                </a:lnTo>
                <a:lnTo>
                  <a:pt x="517664" y="362483"/>
                </a:lnTo>
                <a:lnTo>
                  <a:pt x="496112" y="312178"/>
                </a:lnTo>
                <a:lnTo>
                  <a:pt x="466725" y="243598"/>
                </a:lnTo>
                <a:lnTo>
                  <a:pt x="446062" y="337121"/>
                </a:lnTo>
                <a:lnTo>
                  <a:pt x="416699" y="337121"/>
                </a:lnTo>
                <a:lnTo>
                  <a:pt x="405803" y="363410"/>
                </a:lnTo>
                <a:lnTo>
                  <a:pt x="0" y="363410"/>
                </a:lnTo>
                <a:lnTo>
                  <a:pt x="0" y="384479"/>
                </a:lnTo>
                <a:lnTo>
                  <a:pt x="419925" y="384479"/>
                </a:lnTo>
                <a:lnTo>
                  <a:pt x="430822" y="358203"/>
                </a:lnTo>
                <a:lnTo>
                  <a:pt x="462991" y="358203"/>
                </a:lnTo>
                <a:lnTo>
                  <a:pt x="473189" y="312178"/>
                </a:lnTo>
                <a:lnTo>
                  <a:pt x="503745" y="383565"/>
                </a:lnTo>
                <a:lnTo>
                  <a:pt x="568325" y="383565"/>
                </a:lnTo>
                <a:lnTo>
                  <a:pt x="572401" y="362483"/>
                </a:lnTo>
                <a:lnTo>
                  <a:pt x="583920" y="302907"/>
                </a:lnTo>
                <a:lnTo>
                  <a:pt x="601764" y="358203"/>
                </a:lnTo>
                <a:lnTo>
                  <a:pt x="656780" y="358203"/>
                </a:lnTo>
                <a:lnTo>
                  <a:pt x="705700" y="642937"/>
                </a:lnTo>
                <a:lnTo>
                  <a:pt x="715416" y="642937"/>
                </a:lnTo>
                <a:lnTo>
                  <a:pt x="730300" y="537730"/>
                </a:lnTo>
                <a:lnTo>
                  <a:pt x="783615" y="160756"/>
                </a:lnTo>
                <a:lnTo>
                  <a:pt x="835456" y="582129"/>
                </a:lnTo>
                <a:lnTo>
                  <a:pt x="859599" y="432054"/>
                </a:lnTo>
                <a:lnTo>
                  <a:pt x="882548" y="289267"/>
                </a:lnTo>
                <a:lnTo>
                  <a:pt x="900633" y="363410"/>
                </a:lnTo>
                <a:lnTo>
                  <a:pt x="900633" y="384479"/>
                </a:lnTo>
                <a:lnTo>
                  <a:pt x="1479105" y="384479"/>
                </a:lnTo>
                <a:lnTo>
                  <a:pt x="1498765" y="384479"/>
                </a:lnTo>
                <a:lnTo>
                  <a:pt x="1899043" y="384479"/>
                </a:lnTo>
                <a:lnTo>
                  <a:pt x="1909927" y="358203"/>
                </a:lnTo>
                <a:lnTo>
                  <a:pt x="1942109" y="358203"/>
                </a:lnTo>
                <a:lnTo>
                  <a:pt x="1952294" y="312178"/>
                </a:lnTo>
                <a:lnTo>
                  <a:pt x="1982863" y="383565"/>
                </a:lnTo>
                <a:lnTo>
                  <a:pt x="2047443" y="383565"/>
                </a:lnTo>
                <a:lnTo>
                  <a:pt x="2051519" y="362483"/>
                </a:lnTo>
                <a:lnTo>
                  <a:pt x="2063038" y="302907"/>
                </a:lnTo>
                <a:lnTo>
                  <a:pt x="2080882" y="358203"/>
                </a:lnTo>
                <a:lnTo>
                  <a:pt x="2135898" y="358203"/>
                </a:lnTo>
                <a:lnTo>
                  <a:pt x="2184819" y="642937"/>
                </a:lnTo>
                <a:lnTo>
                  <a:pt x="2194534" y="642937"/>
                </a:lnTo>
                <a:lnTo>
                  <a:pt x="2209419" y="537730"/>
                </a:lnTo>
                <a:lnTo>
                  <a:pt x="2262721" y="160756"/>
                </a:lnTo>
                <a:lnTo>
                  <a:pt x="2314587" y="582129"/>
                </a:lnTo>
                <a:lnTo>
                  <a:pt x="2338717" y="432054"/>
                </a:lnTo>
                <a:lnTo>
                  <a:pt x="2361654" y="289267"/>
                </a:lnTo>
                <a:lnTo>
                  <a:pt x="2379751" y="363410"/>
                </a:lnTo>
                <a:lnTo>
                  <a:pt x="2377109" y="363410"/>
                </a:lnTo>
                <a:lnTo>
                  <a:pt x="2377109" y="384479"/>
                </a:lnTo>
                <a:lnTo>
                  <a:pt x="2944634" y="384479"/>
                </a:lnTo>
                <a:lnTo>
                  <a:pt x="2955785" y="384479"/>
                </a:lnTo>
                <a:lnTo>
                  <a:pt x="3279305" y="384479"/>
                </a:lnTo>
                <a:lnTo>
                  <a:pt x="3279305" y="363410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707402" y="3879163"/>
            <a:ext cx="4038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90525" algn="l"/>
              </a:tabLst>
            </a:pP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829340" y="5025504"/>
            <a:ext cx="629285" cy="916940"/>
            <a:chOff x="4829340" y="5025504"/>
            <a:chExt cx="629285" cy="916940"/>
          </a:xfrm>
        </p:grpSpPr>
        <p:sp>
          <p:nvSpPr>
            <p:cNvPr id="27" name="object 27"/>
            <p:cNvSpPr/>
            <p:nvPr/>
          </p:nvSpPr>
          <p:spPr>
            <a:xfrm>
              <a:off x="4829340" y="5025504"/>
              <a:ext cx="629285" cy="916940"/>
            </a:xfrm>
            <a:custGeom>
              <a:avLst/>
              <a:gdLst/>
              <a:ahLst/>
              <a:cxnLst/>
              <a:rect l="l" t="t" r="r" b="b"/>
              <a:pathLst>
                <a:path w="629285" h="916939">
                  <a:moveTo>
                    <a:pt x="310756" y="0"/>
                  </a:moveTo>
                  <a:lnTo>
                    <a:pt x="308381" y="0"/>
                  </a:lnTo>
                  <a:lnTo>
                    <a:pt x="306171" y="342"/>
                  </a:lnTo>
                  <a:lnTo>
                    <a:pt x="260940" y="4753"/>
                  </a:lnTo>
                  <a:lnTo>
                    <a:pt x="217765" y="15438"/>
                  </a:lnTo>
                  <a:lnTo>
                    <a:pt x="177122" y="31916"/>
                  </a:lnTo>
                  <a:lnTo>
                    <a:pt x="139483" y="53703"/>
                  </a:lnTo>
                  <a:lnTo>
                    <a:pt x="105323" y="80317"/>
                  </a:lnTo>
                  <a:lnTo>
                    <a:pt x="75117" y="111275"/>
                  </a:lnTo>
                  <a:lnTo>
                    <a:pt x="49340" y="146093"/>
                  </a:lnTo>
                  <a:lnTo>
                    <a:pt x="28465" y="184291"/>
                  </a:lnTo>
                  <a:lnTo>
                    <a:pt x="12967" y="225383"/>
                  </a:lnTo>
                  <a:lnTo>
                    <a:pt x="3320" y="268889"/>
                  </a:lnTo>
                  <a:lnTo>
                    <a:pt x="0" y="314325"/>
                  </a:lnTo>
                  <a:lnTo>
                    <a:pt x="2369" y="351333"/>
                  </a:lnTo>
                  <a:lnTo>
                    <a:pt x="7634" y="382262"/>
                  </a:lnTo>
                  <a:lnTo>
                    <a:pt x="13024" y="403834"/>
                  </a:lnTo>
                  <a:lnTo>
                    <a:pt x="15718" y="412597"/>
                  </a:lnTo>
                  <a:lnTo>
                    <a:pt x="15773" y="412775"/>
                  </a:lnTo>
                  <a:lnTo>
                    <a:pt x="26576" y="439100"/>
                  </a:lnTo>
                  <a:lnTo>
                    <a:pt x="38668" y="461119"/>
                  </a:lnTo>
                  <a:lnTo>
                    <a:pt x="51745" y="480435"/>
                  </a:lnTo>
                  <a:lnTo>
                    <a:pt x="75878" y="512359"/>
                  </a:lnTo>
                  <a:lnTo>
                    <a:pt x="86344" y="526992"/>
                  </a:lnTo>
                  <a:lnTo>
                    <a:pt x="107429" y="561962"/>
                  </a:lnTo>
                  <a:lnTo>
                    <a:pt x="129498" y="614022"/>
                  </a:lnTo>
                  <a:lnTo>
                    <a:pt x="143929" y="670407"/>
                  </a:lnTo>
                  <a:lnTo>
                    <a:pt x="143961" y="732536"/>
                  </a:lnTo>
                  <a:lnTo>
                    <a:pt x="148312" y="756620"/>
                  </a:lnTo>
                  <a:lnTo>
                    <a:pt x="160412" y="777146"/>
                  </a:lnTo>
                  <a:lnTo>
                    <a:pt x="178653" y="792292"/>
                  </a:lnTo>
                  <a:lnTo>
                    <a:pt x="201460" y="800417"/>
                  </a:lnTo>
                  <a:lnTo>
                    <a:pt x="201460" y="803821"/>
                  </a:lnTo>
                  <a:lnTo>
                    <a:pt x="210331" y="847633"/>
                  </a:lnTo>
                  <a:lnTo>
                    <a:pt x="234494" y="883458"/>
                  </a:lnTo>
                  <a:lnTo>
                    <a:pt x="270270" y="907635"/>
                  </a:lnTo>
                  <a:lnTo>
                    <a:pt x="313982" y="916508"/>
                  </a:lnTo>
                  <a:lnTo>
                    <a:pt x="314667" y="916508"/>
                  </a:lnTo>
                  <a:lnTo>
                    <a:pt x="358384" y="907635"/>
                  </a:lnTo>
                  <a:lnTo>
                    <a:pt x="394160" y="883458"/>
                  </a:lnTo>
                  <a:lnTo>
                    <a:pt x="418320" y="847633"/>
                  </a:lnTo>
                  <a:lnTo>
                    <a:pt x="427189" y="803821"/>
                  </a:lnTo>
                  <a:lnTo>
                    <a:pt x="427189" y="800417"/>
                  </a:lnTo>
                  <a:lnTo>
                    <a:pt x="450004" y="792292"/>
                  </a:lnTo>
                  <a:lnTo>
                    <a:pt x="468249" y="777146"/>
                  </a:lnTo>
                  <a:lnTo>
                    <a:pt x="473839" y="767664"/>
                  </a:lnTo>
                  <a:lnTo>
                    <a:pt x="212826" y="767664"/>
                  </a:lnTo>
                  <a:lnTo>
                    <a:pt x="199177" y="764895"/>
                  </a:lnTo>
                  <a:lnTo>
                    <a:pt x="188009" y="757353"/>
                  </a:lnTo>
                  <a:lnTo>
                    <a:pt x="180467" y="746184"/>
                  </a:lnTo>
                  <a:lnTo>
                    <a:pt x="177698" y="732536"/>
                  </a:lnTo>
                  <a:lnTo>
                    <a:pt x="177698" y="686371"/>
                  </a:lnTo>
                  <a:lnTo>
                    <a:pt x="484733" y="686371"/>
                  </a:lnTo>
                  <a:lnTo>
                    <a:pt x="484733" y="670407"/>
                  </a:lnTo>
                  <a:lnTo>
                    <a:pt x="499157" y="614022"/>
                  </a:lnTo>
                  <a:lnTo>
                    <a:pt x="521220" y="561962"/>
                  </a:lnTo>
                  <a:lnTo>
                    <a:pt x="542310" y="526992"/>
                  </a:lnTo>
                  <a:lnTo>
                    <a:pt x="576904" y="480435"/>
                  </a:lnTo>
                  <a:lnTo>
                    <a:pt x="589987" y="461119"/>
                  </a:lnTo>
                  <a:lnTo>
                    <a:pt x="612968" y="412775"/>
                  </a:lnTo>
                  <a:lnTo>
                    <a:pt x="626292" y="351333"/>
                  </a:lnTo>
                  <a:lnTo>
                    <a:pt x="626586" y="346748"/>
                  </a:lnTo>
                  <a:lnTo>
                    <a:pt x="326034" y="346748"/>
                  </a:lnTo>
                  <a:lnTo>
                    <a:pt x="335546" y="234391"/>
                  </a:lnTo>
                  <a:lnTo>
                    <a:pt x="335546" y="233032"/>
                  </a:lnTo>
                  <a:lnTo>
                    <a:pt x="335889" y="231495"/>
                  </a:lnTo>
                  <a:lnTo>
                    <a:pt x="335889" y="229984"/>
                  </a:lnTo>
                  <a:lnTo>
                    <a:pt x="335546" y="228447"/>
                  </a:lnTo>
                  <a:lnTo>
                    <a:pt x="335546" y="228104"/>
                  </a:lnTo>
                  <a:lnTo>
                    <a:pt x="335203" y="226237"/>
                  </a:lnTo>
                  <a:lnTo>
                    <a:pt x="334530" y="224548"/>
                  </a:lnTo>
                  <a:lnTo>
                    <a:pt x="333502" y="222846"/>
                  </a:lnTo>
                  <a:lnTo>
                    <a:pt x="272910" y="222846"/>
                  </a:lnTo>
                  <a:lnTo>
                    <a:pt x="325361" y="21386"/>
                  </a:lnTo>
                  <a:lnTo>
                    <a:pt x="326212" y="17995"/>
                  </a:lnTo>
                  <a:lnTo>
                    <a:pt x="326084" y="15438"/>
                  </a:lnTo>
                  <a:lnTo>
                    <a:pt x="326034" y="14427"/>
                  </a:lnTo>
                  <a:lnTo>
                    <a:pt x="324853" y="11366"/>
                  </a:lnTo>
                  <a:lnTo>
                    <a:pt x="324510" y="10693"/>
                  </a:lnTo>
                  <a:lnTo>
                    <a:pt x="324345" y="10020"/>
                  </a:lnTo>
                  <a:lnTo>
                    <a:pt x="323837" y="9334"/>
                  </a:lnTo>
                  <a:lnTo>
                    <a:pt x="323151" y="7810"/>
                  </a:lnTo>
                  <a:lnTo>
                    <a:pt x="322135" y="6286"/>
                  </a:lnTo>
                  <a:lnTo>
                    <a:pt x="320776" y="5092"/>
                  </a:lnTo>
                  <a:lnTo>
                    <a:pt x="320103" y="4241"/>
                  </a:lnTo>
                  <a:lnTo>
                    <a:pt x="319252" y="3568"/>
                  </a:lnTo>
                  <a:lnTo>
                    <a:pt x="318401" y="3060"/>
                  </a:lnTo>
                  <a:lnTo>
                    <a:pt x="316877" y="2044"/>
                  </a:lnTo>
                  <a:lnTo>
                    <a:pt x="315010" y="1193"/>
                  </a:lnTo>
                  <a:lnTo>
                    <a:pt x="310756" y="0"/>
                  </a:lnTo>
                  <a:close/>
                </a:path>
                <a:path w="629285" h="916939">
                  <a:moveTo>
                    <a:pt x="484733" y="686371"/>
                  </a:moveTo>
                  <a:lnTo>
                    <a:pt x="450621" y="686371"/>
                  </a:lnTo>
                  <a:lnTo>
                    <a:pt x="450621" y="732536"/>
                  </a:lnTo>
                  <a:lnTo>
                    <a:pt x="447852" y="746184"/>
                  </a:lnTo>
                  <a:lnTo>
                    <a:pt x="440309" y="757353"/>
                  </a:lnTo>
                  <a:lnTo>
                    <a:pt x="429136" y="764895"/>
                  </a:lnTo>
                  <a:lnTo>
                    <a:pt x="415480" y="767664"/>
                  </a:lnTo>
                  <a:lnTo>
                    <a:pt x="473839" y="767664"/>
                  </a:lnTo>
                  <a:lnTo>
                    <a:pt x="480350" y="756620"/>
                  </a:lnTo>
                  <a:lnTo>
                    <a:pt x="484701" y="732536"/>
                  </a:lnTo>
                  <a:lnTo>
                    <a:pt x="484733" y="686371"/>
                  </a:lnTo>
                  <a:close/>
                </a:path>
                <a:path w="629285" h="916939">
                  <a:moveTo>
                    <a:pt x="598347" y="182118"/>
                  </a:moveTo>
                  <a:lnTo>
                    <a:pt x="442468" y="182118"/>
                  </a:lnTo>
                  <a:lnTo>
                    <a:pt x="326034" y="346748"/>
                  </a:lnTo>
                  <a:lnTo>
                    <a:pt x="626586" y="346748"/>
                  </a:lnTo>
                  <a:lnTo>
                    <a:pt x="628662" y="314325"/>
                  </a:lnTo>
                  <a:lnTo>
                    <a:pt x="624321" y="262392"/>
                  </a:lnTo>
                  <a:lnTo>
                    <a:pt x="611681" y="212659"/>
                  </a:lnTo>
                  <a:lnTo>
                    <a:pt x="598347" y="182118"/>
                  </a:lnTo>
                  <a:close/>
                </a:path>
                <a:path w="629285" h="916939">
                  <a:moveTo>
                    <a:pt x="318909" y="214528"/>
                  </a:moveTo>
                  <a:lnTo>
                    <a:pt x="317385" y="214528"/>
                  </a:lnTo>
                  <a:lnTo>
                    <a:pt x="315861" y="214693"/>
                  </a:lnTo>
                  <a:lnTo>
                    <a:pt x="272910" y="222846"/>
                  </a:lnTo>
                  <a:lnTo>
                    <a:pt x="333502" y="222846"/>
                  </a:lnTo>
                  <a:lnTo>
                    <a:pt x="332486" y="220980"/>
                  </a:lnTo>
                  <a:lnTo>
                    <a:pt x="330962" y="219278"/>
                  </a:lnTo>
                  <a:lnTo>
                    <a:pt x="329260" y="218097"/>
                  </a:lnTo>
                  <a:lnTo>
                    <a:pt x="328409" y="217424"/>
                  </a:lnTo>
                  <a:lnTo>
                    <a:pt x="327558" y="216903"/>
                  </a:lnTo>
                  <a:lnTo>
                    <a:pt x="326542" y="216395"/>
                  </a:lnTo>
                  <a:lnTo>
                    <a:pt x="324688" y="215379"/>
                  </a:lnTo>
                  <a:lnTo>
                    <a:pt x="322643" y="214871"/>
                  </a:lnTo>
                  <a:lnTo>
                    <a:pt x="320433" y="214693"/>
                  </a:lnTo>
                  <a:lnTo>
                    <a:pt x="318909" y="214528"/>
                  </a:lnTo>
                  <a:close/>
                </a:path>
                <a:path w="629285" h="916939">
                  <a:moveTo>
                    <a:pt x="435343" y="25793"/>
                  </a:moveTo>
                  <a:lnTo>
                    <a:pt x="420573" y="39547"/>
                  </a:lnTo>
                  <a:lnTo>
                    <a:pt x="420573" y="40220"/>
                  </a:lnTo>
                  <a:lnTo>
                    <a:pt x="387394" y="166017"/>
                  </a:lnTo>
                  <a:lnTo>
                    <a:pt x="387311" y="166662"/>
                  </a:lnTo>
                  <a:lnTo>
                    <a:pt x="387134" y="167182"/>
                  </a:lnTo>
                  <a:lnTo>
                    <a:pt x="386969" y="167855"/>
                  </a:lnTo>
                  <a:lnTo>
                    <a:pt x="386295" y="170065"/>
                  </a:lnTo>
                  <a:lnTo>
                    <a:pt x="386118" y="172440"/>
                  </a:lnTo>
                  <a:lnTo>
                    <a:pt x="386626" y="174815"/>
                  </a:lnTo>
                  <a:lnTo>
                    <a:pt x="386626" y="175323"/>
                  </a:lnTo>
                  <a:lnTo>
                    <a:pt x="386969" y="176847"/>
                  </a:lnTo>
                  <a:lnTo>
                    <a:pt x="387311" y="177533"/>
                  </a:lnTo>
                  <a:lnTo>
                    <a:pt x="387985" y="179222"/>
                  </a:lnTo>
                  <a:lnTo>
                    <a:pt x="388493" y="180073"/>
                  </a:lnTo>
                  <a:lnTo>
                    <a:pt x="388835" y="180924"/>
                  </a:lnTo>
                  <a:lnTo>
                    <a:pt x="389343" y="181610"/>
                  </a:lnTo>
                  <a:lnTo>
                    <a:pt x="390017" y="182448"/>
                  </a:lnTo>
                  <a:lnTo>
                    <a:pt x="390359" y="182968"/>
                  </a:lnTo>
                  <a:lnTo>
                    <a:pt x="390867" y="183642"/>
                  </a:lnTo>
                  <a:lnTo>
                    <a:pt x="392226" y="185000"/>
                  </a:lnTo>
                  <a:lnTo>
                    <a:pt x="393242" y="185851"/>
                  </a:lnTo>
                  <a:lnTo>
                    <a:pt x="394271" y="186359"/>
                  </a:lnTo>
                  <a:lnTo>
                    <a:pt x="394944" y="186867"/>
                  </a:lnTo>
                  <a:lnTo>
                    <a:pt x="395617" y="187210"/>
                  </a:lnTo>
                  <a:lnTo>
                    <a:pt x="396468" y="187540"/>
                  </a:lnTo>
                  <a:lnTo>
                    <a:pt x="396976" y="187883"/>
                  </a:lnTo>
                  <a:lnTo>
                    <a:pt x="398348" y="188226"/>
                  </a:lnTo>
                  <a:lnTo>
                    <a:pt x="398678" y="188391"/>
                  </a:lnTo>
                  <a:lnTo>
                    <a:pt x="398843" y="188569"/>
                  </a:lnTo>
                  <a:lnTo>
                    <a:pt x="399529" y="188569"/>
                  </a:lnTo>
                  <a:lnTo>
                    <a:pt x="399872" y="188734"/>
                  </a:lnTo>
                  <a:lnTo>
                    <a:pt x="400202" y="188734"/>
                  </a:lnTo>
                  <a:lnTo>
                    <a:pt x="402247" y="189064"/>
                  </a:lnTo>
                  <a:lnTo>
                    <a:pt x="405472" y="189064"/>
                  </a:lnTo>
                  <a:lnTo>
                    <a:pt x="406488" y="188899"/>
                  </a:lnTo>
                  <a:lnTo>
                    <a:pt x="442468" y="182118"/>
                  </a:lnTo>
                  <a:lnTo>
                    <a:pt x="598347" y="182118"/>
                  </a:lnTo>
                  <a:lnTo>
                    <a:pt x="563809" y="123356"/>
                  </a:lnTo>
                  <a:lnTo>
                    <a:pt x="529731" y="85568"/>
                  </a:lnTo>
                  <a:lnTo>
                    <a:pt x="489659" y="53541"/>
                  </a:lnTo>
                  <a:lnTo>
                    <a:pt x="444488" y="28346"/>
                  </a:lnTo>
                  <a:lnTo>
                    <a:pt x="443992" y="28346"/>
                  </a:lnTo>
                  <a:lnTo>
                    <a:pt x="443153" y="27838"/>
                  </a:lnTo>
                  <a:lnTo>
                    <a:pt x="442302" y="27660"/>
                  </a:lnTo>
                  <a:lnTo>
                    <a:pt x="441274" y="27330"/>
                  </a:lnTo>
                  <a:lnTo>
                    <a:pt x="435343" y="25793"/>
                  </a:lnTo>
                  <a:close/>
                </a:path>
                <a:path w="629285" h="916939">
                  <a:moveTo>
                    <a:pt x="444169" y="28168"/>
                  </a:moveTo>
                  <a:lnTo>
                    <a:pt x="443992" y="28346"/>
                  </a:lnTo>
                  <a:lnTo>
                    <a:pt x="444488" y="28346"/>
                  </a:lnTo>
                  <a:lnTo>
                    <a:pt x="444169" y="28168"/>
                  </a:lnTo>
                  <a:close/>
                </a:path>
              </a:pathLst>
            </a:custGeom>
            <a:solidFill>
              <a:srgbClr val="1E20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994211" y="5318100"/>
              <a:ext cx="318770" cy="227965"/>
            </a:xfrm>
            <a:custGeom>
              <a:avLst/>
              <a:gdLst/>
              <a:ahLst/>
              <a:cxnLst/>
              <a:rect l="l" t="t" r="r" b="b"/>
              <a:pathLst>
                <a:path w="318770" h="227964">
                  <a:moveTo>
                    <a:pt x="13461" y="0"/>
                  </a:moveTo>
                  <a:lnTo>
                    <a:pt x="10841" y="0"/>
                  </a:lnTo>
                  <a:lnTo>
                    <a:pt x="145" y="8313"/>
                  </a:lnTo>
                  <a:lnTo>
                    <a:pt x="0" y="9537"/>
                  </a:lnTo>
                  <a:lnTo>
                    <a:pt x="3581" y="16446"/>
                  </a:lnTo>
                  <a:lnTo>
                    <a:pt x="5206" y="18262"/>
                  </a:lnTo>
                  <a:lnTo>
                    <a:pt x="128755" y="177203"/>
                  </a:lnTo>
                  <a:lnTo>
                    <a:pt x="130695" y="179514"/>
                  </a:lnTo>
                  <a:lnTo>
                    <a:pt x="128727" y="184162"/>
                  </a:lnTo>
                  <a:lnTo>
                    <a:pt x="126095" y="196686"/>
                  </a:lnTo>
                  <a:lnTo>
                    <a:pt x="157687" y="227724"/>
                  </a:lnTo>
                  <a:lnTo>
                    <a:pt x="168809" y="225386"/>
                  </a:lnTo>
                  <a:lnTo>
                    <a:pt x="169149" y="225386"/>
                  </a:lnTo>
                  <a:lnTo>
                    <a:pt x="179184" y="218544"/>
                  </a:lnTo>
                  <a:lnTo>
                    <a:pt x="186080" y="207987"/>
                  </a:lnTo>
                  <a:lnTo>
                    <a:pt x="187705" y="203961"/>
                  </a:lnTo>
                  <a:lnTo>
                    <a:pt x="189915" y="202717"/>
                  </a:lnTo>
                  <a:lnTo>
                    <a:pt x="307289" y="186588"/>
                  </a:lnTo>
                  <a:lnTo>
                    <a:pt x="314350" y="185546"/>
                  </a:lnTo>
                  <a:lnTo>
                    <a:pt x="317538" y="181495"/>
                  </a:lnTo>
                  <a:lnTo>
                    <a:pt x="186880" y="181495"/>
                  </a:lnTo>
                  <a:lnTo>
                    <a:pt x="184162" y="180797"/>
                  </a:lnTo>
                  <a:lnTo>
                    <a:pt x="181495" y="177203"/>
                  </a:lnTo>
                  <a:lnTo>
                    <a:pt x="175768" y="171214"/>
                  </a:lnTo>
                  <a:lnTo>
                    <a:pt x="169090" y="167297"/>
                  </a:lnTo>
                  <a:lnTo>
                    <a:pt x="165146" y="166319"/>
                  </a:lnTo>
                  <a:lnTo>
                    <a:pt x="148450" y="166319"/>
                  </a:lnTo>
                  <a:lnTo>
                    <a:pt x="146138" y="164503"/>
                  </a:lnTo>
                  <a:lnTo>
                    <a:pt x="143497" y="161061"/>
                  </a:lnTo>
                  <a:lnTo>
                    <a:pt x="21653" y="4267"/>
                  </a:lnTo>
                  <a:lnTo>
                    <a:pt x="19697" y="1054"/>
                  </a:lnTo>
                  <a:lnTo>
                    <a:pt x="13461" y="0"/>
                  </a:lnTo>
                  <a:close/>
                </a:path>
                <a:path w="318770" h="227964">
                  <a:moveTo>
                    <a:pt x="311581" y="164642"/>
                  </a:moveTo>
                  <a:lnTo>
                    <a:pt x="302089" y="165437"/>
                  </a:lnTo>
                  <a:lnTo>
                    <a:pt x="302495" y="165437"/>
                  </a:lnTo>
                  <a:lnTo>
                    <a:pt x="301282" y="165633"/>
                  </a:lnTo>
                  <a:lnTo>
                    <a:pt x="186880" y="181495"/>
                  </a:lnTo>
                  <a:lnTo>
                    <a:pt x="317538" y="181495"/>
                  </a:lnTo>
                  <a:lnTo>
                    <a:pt x="318338" y="180479"/>
                  </a:lnTo>
                  <a:lnTo>
                    <a:pt x="316909" y="169631"/>
                  </a:lnTo>
                  <a:lnTo>
                    <a:pt x="314842" y="166971"/>
                  </a:lnTo>
                  <a:lnTo>
                    <a:pt x="311581" y="164642"/>
                  </a:lnTo>
                  <a:close/>
                </a:path>
                <a:path w="318770" h="227964">
                  <a:moveTo>
                    <a:pt x="161589" y="165437"/>
                  </a:moveTo>
                  <a:lnTo>
                    <a:pt x="152822" y="165633"/>
                  </a:lnTo>
                  <a:lnTo>
                    <a:pt x="153300" y="165633"/>
                  </a:lnTo>
                  <a:lnTo>
                    <a:pt x="148450" y="166319"/>
                  </a:lnTo>
                  <a:lnTo>
                    <a:pt x="165146" y="166319"/>
                  </a:lnTo>
                  <a:lnTo>
                    <a:pt x="161589" y="16543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45244" y="5838883"/>
            <a:ext cx="1708785" cy="277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80">
                <a:latin typeface="Tahoma"/>
                <a:cs typeface="Tahoma"/>
              </a:rPr>
              <a:t>Menos</a:t>
            </a:r>
            <a:r>
              <a:rPr dirty="0" sz="1650" spc="-55">
                <a:latin typeface="Tahoma"/>
                <a:cs typeface="Tahoma"/>
              </a:rPr>
              <a:t> </a:t>
            </a:r>
            <a:r>
              <a:rPr dirty="0" sz="1650">
                <a:latin typeface="Tahoma"/>
                <a:cs typeface="Tahoma"/>
              </a:rPr>
              <a:t>de</a:t>
            </a:r>
            <a:r>
              <a:rPr dirty="0" sz="1650" spc="-50">
                <a:latin typeface="Tahoma"/>
                <a:cs typeface="Tahoma"/>
              </a:rPr>
              <a:t> </a:t>
            </a:r>
            <a:r>
              <a:rPr dirty="0" sz="1650" spc="150">
                <a:latin typeface="Tahoma"/>
                <a:cs typeface="Tahoma"/>
              </a:rPr>
              <a:t>30</a:t>
            </a:r>
            <a:r>
              <a:rPr dirty="0" sz="1650" spc="-50">
                <a:latin typeface="Tahoma"/>
                <a:cs typeface="Tahoma"/>
              </a:rPr>
              <a:t> </a:t>
            </a:r>
            <a:r>
              <a:rPr dirty="0" sz="1650" spc="-25">
                <a:latin typeface="Tahoma"/>
                <a:cs typeface="Tahoma"/>
              </a:rPr>
              <a:t>min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95282" y="5756592"/>
            <a:ext cx="43180" cy="492125"/>
          </a:xfrm>
          <a:custGeom>
            <a:avLst/>
            <a:gdLst/>
            <a:ahLst/>
            <a:cxnLst/>
            <a:rect l="l" t="t" r="r" b="b"/>
            <a:pathLst>
              <a:path w="43180" h="492125">
                <a:moveTo>
                  <a:pt x="5734" y="0"/>
                </a:moveTo>
                <a:lnTo>
                  <a:pt x="0" y="0"/>
                </a:lnTo>
                <a:lnTo>
                  <a:pt x="0" y="491769"/>
                </a:lnTo>
                <a:lnTo>
                  <a:pt x="5714" y="491769"/>
                </a:lnTo>
                <a:lnTo>
                  <a:pt x="11214" y="490677"/>
                </a:lnTo>
                <a:lnTo>
                  <a:pt x="42024" y="459879"/>
                </a:lnTo>
                <a:lnTo>
                  <a:pt x="43120" y="454367"/>
                </a:lnTo>
                <a:lnTo>
                  <a:pt x="43120" y="37401"/>
                </a:lnTo>
                <a:lnTo>
                  <a:pt x="21780" y="5473"/>
                </a:lnTo>
                <a:lnTo>
                  <a:pt x="5734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809252" y="5840512"/>
            <a:ext cx="553085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30">
                <a:latin typeface="Tahoma"/>
                <a:cs typeface="Tahoma"/>
              </a:rPr>
              <a:t>0.2%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7745" y="6424328"/>
            <a:ext cx="1816100" cy="277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90">
                <a:latin typeface="Tahoma"/>
                <a:cs typeface="Tahoma"/>
              </a:rPr>
              <a:t>Entre</a:t>
            </a:r>
            <a:r>
              <a:rPr dirty="0" sz="1650" spc="-65">
                <a:latin typeface="Tahoma"/>
                <a:cs typeface="Tahoma"/>
              </a:rPr>
              <a:t> </a:t>
            </a:r>
            <a:r>
              <a:rPr dirty="0" sz="1650" spc="150">
                <a:latin typeface="Tahoma"/>
                <a:cs typeface="Tahoma"/>
              </a:rPr>
              <a:t>30</a:t>
            </a:r>
            <a:r>
              <a:rPr dirty="0" sz="1650" spc="-65">
                <a:latin typeface="Tahoma"/>
                <a:cs typeface="Tahoma"/>
              </a:rPr>
              <a:t> </a:t>
            </a:r>
            <a:r>
              <a:rPr dirty="0" sz="1650">
                <a:latin typeface="Tahoma"/>
                <a:cs typeface="Tahoma"/>
              </a:rPr>
              <a:t>min</a:t>
            </a:r>
            <a:r>
              <a:rPr dirty="0" sz="1650" spc="-65">
                <a:latin typeface="Tahoma"/>
                <a:cs typeface="Tahoma"/>
              </a:rPr>
              <a:t> </a:t>
            </a:r>
            <a:r>
              <a:rPr dirty="0" sz="1650" spc="145">
                <a:latin typeface="Tahoma"/>
                <a:cs typeface="Tahoma"/>
              </a:rPr>
              <a:t>y</a:t>
            </a:r>
            <a:r>
              <a:rPr dirty="0" sz="1650" spc="-60">
                <a:latin typeface="Tahoma"/>
                <a:cs typeface="Tahoma"/>
              </a:rPr>
              <a:t> </a:t>
            </a:r>
            <a:r>
              <a:rPr dirty="0" sz="1650" spc="-204">
                <a:latin typeface="Tahoma"/>
                <a:cs typeface="Tahoma"/>
              </a:rPr>
              <a:t>1</a:t>
            </a:r>
            <a:r>
              <a:rPr dirty="0" sz="1650" spc="-65">
                <a:latin typeface="Tahoma"/>
                <a:cs typeface="Tahoma"/>
              </a:rPr>
              <a:t> </a:t>
            </a:r>
            <a:r>
              <a:rPr dirty="0" sz="1650" spc="-50">
                <a:latin typeface="Tahoma"/>
                <a:cs typeface="Tahoma"/>
              </a:rPr>
              <a:t>h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695282" y="6342037"/>
            <a:ext cx="194310" cy="492125"/>
          </a:xfrm>
          <a:custGeom>
            <a:avLst/>
            <a:gdLst/>
            <a:ahLst/>
            <a:cxnLst/>
            <a:rect l="l" t="t" r="r" b="b"/>
            <a:pathLst>
              <a:path w="194310" h="492125">
                <a:moveTo>
                  <a:pt x="125146" y="0"/>
                </a:moveTo>
                <a:lnTo>
                  <a:pt x="0" y="0"/>
                </a:lnTo>
                <a:lnTo>
                  <a:pt x="0" y="491769"/>
                </a:lnTo>
                <a:lnTo>
                  <a:pt x="125107" y="491769"/>
                </a:lnTo>
                <a:lnTo>
                  <a:pt x="129908" y="491299"/>
                </a:lnTo>
                <a:lnTo>
                  <a:pt x="165277" y="476643"/>
                </a:lnTo>
                <a:lnTo>
                  <a:pt x="190271" y="441756"/>
                </a:lnTo>
                <a:lnTo>
                  <a:pt x="194036" y="422846"/>
                </a:lnTo>
                <a:lnTo>
                  <a:pt x="194036" y="68922"/>
                </a:lnTo>
                <a:lnTo>
                  <a:pt x="178904" y="28752"/>
                </a:lnTo>
                <a:lnTo>
                  <a:pt x="144017" y="3759"/>
                </a:lnTo>
                <a:lnTo>
                  <a:pt x="12514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866540" y="6051323"/>
            <a:ext cx="2553970" cy="63436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marL="12700" marR="5080" indent="175895">
              <a:lnSpc>
                <a:spcPts val="1590"/>
              </a:lnSpc>
              <a:spcBef>
                <a:spcPts val="175"/>
              </a:spcBef>
            </a:pP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78.7</a:t>
            </a:r>
            <a:r>
              <a:rPr dirty="0" sz="1350" spc="-40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%</a:t>
            </a:r>
            <a:r>
              <a:rPr dirty="0" sz="1350" spc="-3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de</a:t>
            </a:r>
            <a:r>
              <a:rPr dirty="0" sz="1350" spc="-40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hogares</a:t>
            </a:r>
            <a:r>
              <a:rPr dirty="0" sz="1350" spc="-3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en</a:t>
            </a:r>
            <a:r>
              <a:rPr dirty="0" sz="1350" spc="-40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spc="-20" b="1">
                <a:solidFill>
                  <a:srgbClr val="383A3C"/>
                </a:solidFill>
                <a:latin typeface="Arial"/>
                <a:cs typeface="Arial"/>
              </a:rPr>
              <a:t>Vzla. </a:t>
            </a:r>
            <a:r>
              <a:rPr dirty="0" sz="1350" spc="-10" b="1">
                <a:solidFill>
                  <a:srgbClr val="383A3C"/>
                </a:solidFill>
                <a:latin typeface="Arial"/>
                <a:cs typeface="Arial"/>
              </a:rPr>
              <a:t>sufrieron</a:t>
            </a:r>
            <a:r>
              <a:rPr dirty="0" sz="1350" spc="-5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apagones</a:t>
            </a:r>
            <a:r>
              <a:rPr dirty="0" sz="1350" spc="-5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spc="-10" b="1">
                <a:solidFill>
                  <a:srgbClr val="383A3C"/>
                </a:solidFill>
                <a:latin typeface="Arial"/>
                <a:cs typeface="Arial"/>
              </a:rPr>
              <a:t>eléctricos superiores</a:t>
            </a:r>
            <a:r>
              <a:rPr dirty="0" sz="1350" spc="-20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a</a:t>
            </a:r>
            <a:r>
              <a:rPr dirty="0" sz="1350" spc="-1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3</a:t>
            </a:r>
            <a:r>
              <a:rPr dirty="0" sz="1350" spc="-20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horas</a:t>
            </a:r>
            <a:r>
              <a:rPr dirty="0" sz="1350" spc="-15" b="1">
                <a:solidFill>
                  <a:srgbClr val="383A3C"/>
                </a:solidFill>
                <a:latin typeface="Arial"/>
                <a:cs typeface="Arial"/>
              </a:rPr>
              <a:t> </a:t>
            </a:r>
            <a:r>
              <a:rPr dirty="0" sz="1350" b="1">
                <a:solidFill>
                  <a:srgbClr val="383A3C"/>
                </a:solidFill>
                <a:latin typeface="Arial"/>
                <a:cs typeface="Arial"/>
              </a:rPr>
              <a:t>en</a:t>
            </a:r>
            <a:r>
              <a:rPr dirty="0" sz="1350" spc="-20" b="1">
                <a:solidFill>
                  <a:srgbClr val="383A3C"/>
                </a:solidFill>
                <a:latin typeface="Arial"/>
                <a:cs typeface="Arial"/>
              </a:rPr>
              <a:t> Sep-</a:t>
            </a:r>
            <a:r>
              <a:rPr dirty="0" sz="1350" spc="-25" b="1">
                <a:solidFill>
                  <a:srgbClr val="383A3C"/>
                </a:solidFill>
                <a:latin typeface="Arial"/>
                <a:cs typeface="Arial"/>
              </a:rPr>
              <a:t>26</a:t>
            </a:r>
            <a:endParaRPr sz="13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59684" y="6421296"/>
            <a:ext cx="55753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40">
                <a:latin typeface="Tahoma"/>
                <a:cs typeface="Tahoma"/>
              </a:rPr>
              <a:t>0.9%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28829" y="7009772"/>
            <a:ext cx="1323975" cy="277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50" spc="-204">
                <a:latin typeface="Tahoma"/>
                <a:cs typeface="Tahoma"/>
              </a:rPr>
              <a:t>1</a:t>
            </a:r>
            <a:r>
              <a:rPr dirty="0" sz="1650" spc="-80">
                <a:latin typeface="Tahoma"/>
                <a:cs typeface="Tahoma"/>
              </a:rPr>
              <a:t> </a:t>
            </a:r>
            <a:r>
              <a:rPr dirty="0" sz="1650" spc="60">
                <a:latin typeface="Tahoma"/>
                <a:cs typeface="Tahoma"/>
              </a:rPr>
              <a:t>hora</a:t>
            </a:r>
            <a:r>
              <a:rPr dirty="0" sz="1650" spc="-80">
                <a:latin typeface="Tahoma"/>
                <a:cs typeface="Tahoma"/>
              </a:rPr>
              <a:t> </a:t>
            </a:r>
            <a:r>
              <a:rPr dirty="0" sz="1650" spc="40">
                <a:latin typeface="Tahoma"/>
                <a:cs typeface="Tahoma"/>
              </a:rPr>
              <a:t>exacta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695282" y="6927481"/>
            <a:ext cx="798195" cy="492125"/>
          </a:xfrm>
          <a:custGeom>
            <a:avLst/>
            <a:gdLst/>
            <a:ahLst/>
            <a:cxnLst/>
            <a:rect l="l" t="t" r="r" b="b"/>
            <a:pathLst>
              <a:path w="798195" h="492125">
                <a:moveTo>
                  <a:pt x="728827" y="0"/>
                </a:moveTo>
                <a:lnTo>
                  <a:pt x="0" y="0"/>
                </a:lnTo>
                <a:lnTo>
                  <a:pt x="0" y="491769"/>
                </a:lnTo>
                <a:lnTo>
                  <a:pt x="728789" y="491769"/>
                </a:lnTo>
                <a:lnTo>
                  <a:pt x="733577" y="491299"/>
                </a:lnTo>
                <a:lnTo>
                  <a:pt x="768946" y="476643"/>
                </a:lnTo>
                <a:lnTo>
                  <a:pt x="793940" y="441756"/>
                </a:lnTo>
                <a:lnTo>
                  <a:pt x="797713" y="422846"/>
                </a:lnTo>
                <a:lnTo>
                  <a:pt x="797713" y="68922"/>
                </a:lnTo>
                <a:lnTo>
                  <a:pt x="782586" y="28752"/>
                </a:lnTo>
                <a:lnTo>
                  <a:pt x="747699" y="3759"/>
                </a:lnTo>
                <a:lnTo>
                  <a:pt x="728827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3550742" y="7010868"/>
            <a:ext cx="53467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20">
                <a:latin typeface="Tahoma"/>
                <a:cs typeface="Tahoma"/>
              </a:rPr>
              <a:t>3.7%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695282" y="7512926"/>
            <a:ext cx="1315720" cy="492125"/>
          </a:xfrm>
          <a:custGeom>
            <a:avLst/>
            <a:gdLst/>
            <a:ahLst/>
            <a:cxnLst/>
            <a:rect l="l" t="t" r="r" b="b"/>
            <a:pathLst>
              <a:path w="1315720" h="492125">
                <a:moveTo>
                  <a:pt x="1246251" y="0"/>
                </a:moveTo>
                <a:lnTo>
                  <a:pt x="0" y="0"/>
                </a:lnTo>
                <a:lnTo>
                  <a:pt x="0" y="491769"/>
                </a:lnTo>
                <a:lnTo>
                  <a:pt x="1246212" y="491769"/>
                </a:lnTo>
                <a:lnTo>
                  <a:pt x="1251013" y="491299"/>
                </a:lnTo>
                <a:lnTo>
                  <a:pt x="1286382" y="476643"/>
                </a:lnTo>
                <a:lnTo>
                  <a:pt x="1311376" y="441756"/>
                </a:lnTo>
                <a:lnTo>
                  <a:pt x="1315148" y="422846"/>
                </a:lnTo>
                <a:lnTo>
                  <a:pt x="1315148" y="68922"/>
                </a:lnTo>
                <a:lnTo>
                  <a:pt x="1300022" y="28752"/>
                </a:lnTo>
                <a:lnTo>
                  <a:pt x="1265123" y="3759"/>
                </a:lnTo>
                <a:lnTo>
                  <a:pt x="1246251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695282" y="8098370"/>
            <a:ext cx="2242820" cy="492125"/>
          </a:xfrm>
          <a:custGeom>
            <a:avLst/>
            <a:gdLst/>
            <a:ahLst/>
            <a:cxnLst/>
            <a:rect l="l" t="t" r="r" b="b"/>
            <a:pathLst>
              <a:path w="2242820" h="492125">
                <a:moveTo>
                  <a:pt x="2173326" y="0"/>
                </a:moveTo>
                <a:lnTo>
                  <a:pt x="0" y="0"/>
                </a:lnTo>
                <a:lnTo>
                  <a:pt x="0" y="491769"/>
                </a:lnTo>
                <a:lnTo>
                  <a:pt x="2173287" y="491769"/>
                </a:lnTo>
                <a:lnTo>
                  <a:pt x="2178087" y="491299"/>
                </a:lnTo>
                <a:lnTo>
                  <a:pt x="2213457" y="476643"/>
                </a:lnTo>
                <a:lnTo>
                  <a:pt x="2238451" y="441756"/>
                </a:lnTo>
                <a:lnTo>
                  <a:pt x="2242210" y="422846"/>
                </a:lnTo>
                <a:lnTo>
                  <a:pt x="2242210" y="68922"/>
                </a:lnTo>
                <a:lnTo>
                  <a:pt x="2227084" y="28752"/>
                </a:lnTo>
                <a:lnTo>
                  <a:pt x="2192197" y="3759"/>
                </a:lnTo>
                <a:lnTo>
                  <a:pt x="217332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95282" y="8683815"/>
            <a:ext cx="3061970" cy="492125"/>
          </a:xfrm>
          <a:custGeom>
            <a:avLst/>
            <a:gdLst/>
            <a:ahLst/>
            <a:cxnLst/>
            <a:rect l="l" t="t" r="r" b="b"/>
            <a:pathLst>
              <a:path w="3061970" h="492125">
                <a:moveTo>
                  <a:pt x="2992602" y="0"/>
                </a:moveTo>
                <a:lnTo>
                  <a:pt x="0" y="0"/>
                </a:lnTo>
                <a:lnTo>
                  <a:pt x="0" y="491769"/>
                </a:lnTo>
                <a:lnTo>
                  <a:pt x="2992564" y="491769"/>
                </a:lnTo>
                <a:lnTo>
                  <a:pt x="2997352" y="491299"/>
                </a:lnTo>
                <a:lnTo>
                  <a:pt x="3032721" y="476643"/>
                </a:lnTo>
                <a:lnTo>
                  <a:pt x="3057715" y="441756"/>
                </a:lnTo>
                <a:lnTo>
                  <a:pt x="3061487" y="422846"/>
                </a:lnTo>
                <a:lnTo>
                  <a:pt x="3061487" y="68922"/>
                </a:lnTo>
                <a:lnTo>
                  <a:pt x="3046361" y="28752"/>
                </a:lnTo>
                <a:lnTo>
                  <a:pt x="3011461" y="3759"/>
                </a:lnTo>
                <a:lnTo>
                  <a:pt x="2992602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695282" y="9269260"/>
            <a:ext cx="6338570" cy="492125"/>
          </a:xfrm>
          <a:custGeom>
            <a:avLst/>
            <a:gdLst/>
            <a:ahLst/>
            <a:cxnLst/>
            <a:rect l="l" t="t" r="r" b="b"/>
            <a:pathLst>
              <a:path w="6338570" h="492125">
                <a:moveTo>
                  <a:pt x="6269685" y="0"/>
                </a:moveTo>
                <a:lnTo>
                  <a:pt x="0" y="0"/>
                </a:lnTo>
                <a:lnTo>
                  <a:pt x="0" y="491769"/>
                </a:lnTo>
                <a:lnTo>
                  <a:pt x="6269646" y="491769"/>
                </a:lnTo>
                <a:lnTo>
                  <a:pt x="6274434" y="491299"/>
                </a:lnTo>
                <a:lnTo>
                  <a:pt x="6309804" y="476643"/>
                </a:lnTo>
                <a:lnTo>
                  <a:pt x="6334797" y="441756"/>
                </a:lnTo>
                <a:lnTo>
                  <a:pt x="6338569" y="422846"/>
                </a:lnTo>
                <a:lnTo>
                  <a:pt x="6338569" y="68922"/>
                </a:lnTo>
                <a:lnTo>
                  <a:pt x="6323443" y="28752"/>
                </a:lnTo>
                <a:lnTo>
                  <a:pt x="6288557" y="3759"/>
                </a:lnTo>
                <a:lnTo>
                  <a:pt x="626968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695282" y="9854704"/>
            <a:ext cx="6101715" cy="492125"/>
          </a:xfrm>
          <a:custGeom>
            <a:avLst/>
            <a:gdLst/>
            <a:ahLst/>
            <a:cxnLst/>
            <a:rect l="l" t="t" r="r" b="b"/>
            <a:pathLst>
              <a:path w="6101715" h="492125">
                <a:moveTo>
                  <a:pt x="6032525" y="0"/>
                </a:moveTo>
                <a:lnTo>
                  <a:pt x="0" y="0"/>
                </a:lnTo>
                <a:lnTo>
                  <a:pt x="0" y="491769"/>
                </a:lnTo>
                <a:lnTo>
                  <a:pt x="6032486" y="491769"/>
                </a:lnTo>
                <a:lnTo>
                  <a:pt x="6037287" y="491299"/>
                </a:lnTo>
                <a:lnTo>
                  <a:pt x="6072644" y="476643"/>
                </a:lnTo>
                <a:lnTo>
                  <a:pt x="6097637" y="441756"/>
                </a:lnTo>
                <a:lnTo>
                  <a:pt x="6101409" y="422846"/>
                </a:lnTo>
                <a:lnTo>
                  <a:pt x="6101409" y="68910"/>
                </a:lnTo>
                <a:lnTo>
                  <a:pt x="6086284" y="28752"/>
                </a:lnTo>
                <a:lnTo>
                  <a:pt x="6051384" y="3759"/>
                </a:lnTo>
                <a:lnTo>
                  <a:pt x="6032525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695282" y="10440149"/>
            <a:ext cx="1466215" cy="492125"/>
          </a:xfrm>
          <a:custGeom>
            <a:avLst/>
            <a:gdLst/>
            <a:ahLst/>
            <a:cxnLst/>
            <a:rect l="l" t="t" r="r" b="b"/>
            <a:pathLst>
              <a:path w="1466214" h="492125">
                <a:moveTo>
                  <a:pt x="1397178" y="0"/>
                </a:moveTo>
                <a:lnTo>
                  <a:pt x="0" y="0"/>
                </a:lnTo>
                <a:lnTo>
                  <a:pt x="0" y="491769"/>
                </a:lnTo>
                <a:lnTo>
                  <a:pt x="1397139" y="491769"/>
                </a:lnTo>
                <a:lnTo>
                  <a:pt x="1401940" y="491299"/>
                </a:lnTo>
                <a:lnTo>
                  <a:pt x="1437297" y="476643"/>
                </a:lnTo>
                <a:lnTo>
                  <a:pt x="1462290" y="441756"/>
                </a:lnTo>
                <a:lnTo>
                  <a:pt x="1466062" y="422846"/>
                </a:lnTo>
                <a:lnTo>
                  <a:pt x="1466062" y="68922"/>
                </a:lnTo>
                <a:lnTo>
                  <a:pt x="1450936" y="28752"/>
                </a:lnTo>
                <a:lnTo>
                  <a:pt x="1416049" y="3759"/>
                </a:lnTo>
                <a:lnTo>
                  <a:pt x="1397178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1160259" y="7454365"/>
          <a:ext cx="8686165" cy="3363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300"/>
                <a:gridCol w="1031239"/>
                <a:gridCol w="788035"/>
                <a:gridCol w="847725"/>
                <a:gridCol w="1922145"/>
                <a:gridCol w="2132329"/>
              </a:tblGrid>
              <a:tr h="1169670"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dirty="0" sz="1650" spc="90">
                          <a:latin typeface="Tahoma"/>
                          <a:cs typeface="Tahoma"/>
                        </a:rPr>
                        <a:t>Entre</a:t>
                      </a:r>
                      <a:r>
                        <a:rPr dirty="0" sz="1650" spc="-90">
                          <a:latin typeface="Tahoma"/>
                          <a:cs typeface="Tahoma"/>
                        </a:rPr>
                        <a:t> 1h</a:t>
                      </a:r>
                      <a:r>
                        <a:rPr dirty="0" sz="165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145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1650" spc="-7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-25">
                          <a:latin typeface="Tahoma"/>
                          <a:cs typeface="Tahoma"/>
                        </a:rPr>
                        <a:t>2h</a:t>
                      </a:r>
                      <a:endParaRPr sz="1650">
                        <a:latin typeface="Tahoma"/>
                        <a:cs typeface="Tahom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z="1650" spc="90">
                          <a:latin typeface="Tahoma"/>
                          <a:cs typeface="Tahoma"/>
                        </a:rPr>
                        <a:t>Entre</a:t>
                      </a:r>
                      <a:r>
                        <a:rPr dirty="0" sz="165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>
                          <a:latin typeface="Tahoma"/>
                          <a:cs typeface="Tahoma"/>
                        </a:rPr>
                        <a:t>2h</a:t>
                      </a:r>
                      <a:r>
                        <a:rPr dirty="0" sz="165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145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1650" spc="-6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40">
                          <a:latin typeface="Tahoma"/>
                          <a:cs typeface="Tahoma"/>
                        </a:rPr>
                        <a:t>3h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36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650" spc="-20">
                          <a:latin typeface="Tahoma"/>
                          <a:cs typeface="Tahoma"/>
                        </a:rPr>
                        <a:t>6.1%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61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12395">
                        <a:lnSpc>
                          <a:spcPct val="100000"/>
                        </a:lnSpc>
                      </a:pPr>
                      <a:r>
                        <a:rPr dirty="0" sz="1650" spc="-10">
                          <a:latin typeface="Tahoma"/>
                          <a:cs typeface="Tahoma"/>
                        </a:rPr>
                        <a:t>10.4%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84835">
                <a:tc>
                  <a:txBody>
                    <a:bodyPr/>
                    <a:lstStyle/>
                    <a:p>
                      <a:pPr algn="r" marR="50355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1650" spc="90">
                          <a:latin typeface="Tahoma"/>
                          <a:cs typeface="Tahoma"/>
                        </a:rPr>
                        <a:t>Entre</a:t>
                      </a:r>
                      <a:r>
                        <a:rPr dirty="0" sz="165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65">
                          <a:latin typeface="Tahoma"/>
                          <a:cs typeface="Tahoma"/>
                        </a:rPr>
                        <a:t>3h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145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55">
                          <a:latin typeface="Tahoma"/>
                          <a:cs typeface="Tahoma"/>
                        </a:rPr>
                        <a:t>4h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49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1650" spc="-10">
                          <a:latin typeface="Tahoma"/>
                          <a:cs typeface="Tahoma"/>
                        </a:rPr>
                        <a:t>14.2%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494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88645">
                <a:tc>
                  <a:txBody>
                    <a:bodyPr/>
                    <a:lstStyle/>
                    <a:p>
                      <a:pPr algn="r" marR="50355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dirty="0" sz="1650" spc="90">
                          <a:latin typeface="Tahoma"/>
                          <a:cs typeface="Tahoma"/>
                        </a:rPr>
                        <a:t>Entre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80">
                          <a:latin typeface="Tahoma"/>
                          <a:cs typeface="Tahoma"/>
                        </a:rPr>
                        <a:t>4h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145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40">
                          <a:latin typeface="Tahoma"/>
                          <a:cs typeface="Tahoma"/>
                        </a:rPr>
                        <a:t>5h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494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  <a:spcBef>
                          <a:spcPts val="1275"/>
                        </a:spcBef>
                      </a:pPr>
                      <a:r>
                        <a:rPr dirty="0" sz="1650" spc="-10">
                          <a:latin typeface="Tahoma"/>
                          <a:cs typeface="Tahoma"/>
                        </a:rPr>
                        <a:t>29.4%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61925"/>
                </a:tc>
              </a:tr>
              <a:tr h="584200">
                <a:tc>
                  <a:txBody>
                    <a:bodyPr/>
                    <a:lstStyle/>
                    <a:p>
                      <a:pPr algn="r" marR="503555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dirty="0" sz="1650" spc="90">
                          <a:latin typeface="Tahoma"/>
                          <a:cs typeface="Tahoma"/>
                        </a:rPr>
                        <a:t>Entre</a:t>
                      </a:r>
                      <a:r>
                        <a:rPr dirty="0" sz="1650" spc="-8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65">
                          <a:latin typeface="Tahoma"/>
                          <a:cs typeface="Tahoma"/>
                        </a:rPr>
                        <a:t>5h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145">
                          <a:latin typeface="Tahoma"/>
                          <a:cs typeface="Tahoma"/>
                        </a:rPr>
                        <a:t>y</a:t>
                      </a:r>
                      <a:r>
                        <a:rPr dirty="0" sz="1650" spc="-8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-25">
                          <a:latin typeface="Tahoma"/>
                          <a:cs typeface="Tahoma"/>
                        </a:rPr>
                        <a:t>6h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17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21031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dirty="0" sz="1650" spc="-10">
                          <a:latin typeface="Tahoma"/>
                          <a:cs typeface="Tahoma"/>
                        </a:rPr>
                        <a:t>28.3%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6845"/>
                </a:tc>
              </a:tr>
              <a:tr h="436245">
                <a:tc>
                  <a:txBody>
                    <a:bodyPr/>
                    <a:lstStyle/>
                    <a:p>
                      <a:pPr algn="r" marR="503555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dirty="0" sz="1650" spc="110">
                          <a:latin typeface="Tahoma"/>
                          <a:cs typeface="Tahoma"/>
                        </a:rPr>
                        <a:t>Más</a:t>
                      </a:r>
                      <a:r>
                        <a:rPr dirty="0" sz="1650" spc="-45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>
                          <a:latin typeface="Tahoma"/>
                          <a:cs typeface="Tahoma"/>
                        </a:rPr>
                        <a:t>de</a:t>
                      </a:r>
                      <a:r>
                        <a:rPr dirty="0" sz="1650" spc="-40">
                          <a:latin typeface="Tahoma"/>
                          <a:cs typeface="Tahoma"/>
                        </a:rPr>
                        <a:t> </a:t>
                      </a:r>
                      <a:r>
                        <a:rPr dirty="0" sz="1650" spc="-25">
                          <a:latin typeface="Tahoma"/>
                          <a:cs typeface="Tahoma"/>
                        </a:rPr>
                        <a:t>6h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530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3195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dirty="0" sz="1650" spc="-20">
                          <a:latin typeface="Tahoma"/>
                          <a:cs typeface="Tahoma"/>
                        </a:rPr>
                        <a:t>6.8%</a:t>
                      </a:r>
                      <a:endParaRPr sz="1650">
                        <a:latin typeface="Tahoma"/>
                        <a:cs typeface="Tahoma"/>
                      </a:endParaRPr>
                    </a:p>
                  </a:txBody>
                  <a:tcPr marL="0" marR="0" marB="0" marT="1631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0" y="11454948"/>
            <a:ext cx="10287000" cy="1308735"/>
            <a:chOff x="0" y="11454948"/>
            <a:chExt cx="10287000" cy="130873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11454955"/>
              <a:ext cx="10287000" cy="673100"/>
            </a:xfrm>
            <a:custGeom>
              <a:avLst/>
              <a:gdLst/>
              <a:ahLst/>
              <a:cxnLst/>
              <a:rect l="l" t="t" r="r" b="b"/>
              <a:pathLst>
                <a:path w="10287000" h="673100">
                  <a:moveTo>
                    <a:pt x="10286987" y="0"/>
                  </a:moveTo>
                  <a:lnTo>
                    <a:pt x="9949815" y="0"/>
                  </a:lnTo>
                  <a:lnTo>
                    <a:pt x="315328" y="0"/>
                  </a:lnTo>
                  <a:lnTo>
                    <a:pt x="0" y="0"/>
                  </a:lnTo>
                  <a:lnTo>
                    <a:pt x="0" y="672858"/>
                  </a:lnTo>
                  <a:lnTo>
                    <a:pt x="10286987" y="672858"/>
                  </a:lnTo>
                  <a:lnTo>
                    <a:pt x="10286987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59787" y="11066758"/>
            <a:ext cx="9568180" cy="934719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3683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152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78.7%</a:t>
            </a:r>
            <a:r>
              <a:rPr dirty="0" sz="1500" spc="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sufrieron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apagones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septiembre,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cuya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DURACIÓN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MÍNIMA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fue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mayor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3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horas.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mayoría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padece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apagones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intervalos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duración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4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5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horas,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superando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estándares</a:t>
            </a:r>
            <a:r>
              <a:rPr dirty="0" sz="1500" spc="-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globales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(ver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conclusiones).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4106393"/>
            <a:ext cx="6720840" cy="617220"/>
          </a:xfrm>
          <a:custGeom>
            <a:avLst/>
            <a:gdLst/>
            <a:ahLst/>
            <a:cxnLst/>
            <a:rect l="l" t="t" r="r" b="b"/>
            <a:pathLst>
              <a:path w="6720840" h="617220">
                <a:moveTo>
                  <a:pt x="6467106" y="0"/>
                </a:moveTo>
                <a:lnTo>
                  <a:pt x="0" y="0"/>
                </a:lnTo>
                <a:lnTo>
                  <a:pt x="0" y="616991"/>
                </a:lnTo>
                <a:lnTo>
                  <a:pt x="6467106" y="616991"/>
                </a:lnTo>
                <a:lnTo>
                  <a:pt x="6508408" y="612953"/>
                </a:lnTo>
                <a:lnTo>
                  <a:pt x="6547587" y="601264"/>
                </a:lnTo>
                <a:lnTo>
                  <a:pt x="6584121" y="582558"/>
                </a:lnTo>
                <a:lnTo>
                  <a:pt x="6617484" y="557471"/>
                </a:lnTo>
                <a:lnTo>
                  <a:pt x="6647152" y="526637"/>
                </a:lnTo>
                <a:lnTo>
                  <a:pt x="6672602" y="490691"/>
                </a:lnTo>
                <a:lnTo>
                  <a:pt x="6693308" y="450269"/>
                </a:lnTo>
                <a:lnTo>
                  <a:pt x="6708748" y="406006"/>
                </a:lnTo>
                <a:lnTo>
                  <a:pt x="6718396" y="358536"/>
                </a:lnTo>
                <a:lnTo>
                  <a:pt x="6720799" y="322455"/>
                </a:lnTo>
                <a:lnTo>
                  <a:pt x="6720799" y="294536"/>
                </a:lnTo>
                <a:lnTo>
                  <a:pt x="6708748" y="210984"/>
                </a:lnTo>
                <a:lnTo>
                  <a:pt x="6693308" y="166721"/>
                </a:lnTo>
                <a:lnTo>
                  <a:pt x="6672602" y="126299"/>
                </a:lnTo>
                <a:lnTo>
                  <a:pt x="6647152" y="90354"/>
                </a:lnTo>
                <a:lnTo>
                  <a:pt x="6617484" y="59520"/>
                </a:lnTo>
                <a:lnTo>
                  <a:pt x="6584121" y="34432"/>
                </a:lnTo>
                <a:lnTo>
                  <a:pt x="6547587" y="15726"/>
                </a:lnTo>
                <a:lnTo>
                  <a:pt x="6508408" y="4037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40045" y="1679897"/>
            <a:ext cx="5707380" cy="294513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940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364490">
              <a:lnSpc>
                <a:spcPct val="100000"/>
              </a:lnSpc>
              <a:spcBef>
                <a:spcPts val="1750"/>
              </a:spcBef>
            </a:pPr>
            <a:r>
              <a:rPr dirty="0" sz="2700" spc="-434">
                <a:solidFill>
                  <a:srgbClr val="FFFFFF"/>
                </a:solidFill>
                <a:latin typeface="Tahoma"/>
                <a:cs typeface="Tahoma"/>
              </a:rPr>
              <a:t>¿CUÁL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ELECCIÓN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ACTUALMENTE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9">
                <a:solidFill>
                  <a:srgbClr val="FFFFFF"/>
                </a:solidFill>
                <a:latin typeface="Tahoma"/>
                <a:cs typeface="Tahoma"/>
              </a:rPr>
              <a:t>MÁS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0">
                <a:solidFill>
                  <a:srgbClr val="FFFFFF"/>
                </a:solidFill>
                <a:latin typeface="Tahoma"/>
                <a:cs typeface="Tahoma"/>
              </a:rPr>
              <a:t>URGENTE: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20091" y="4034954"/>
            <a:ext cx="3567429" cy="643255"/>
          </a:xfrm>
          <a:custGeom>
            <a:avLst/>
            <a:gdLst/>
            <a:ahLst/>
            <a:cxnLst/>
            <a:rect l="l" t="t" r="r" b="b"/>
            <a:pathLst>
              <a:path w="3567429" h="643254">
                <a:moveTo>
                  <a:pt x="3566896" y="363397"/>
                </a:moveTo>
                <a:lnTo>
                  <a:pt x="3243376" y="363397"/>
                </a:lnTo>
                <a:lnTo>
                  <a:pt x="3232226" y="363397"/>
                </a:lnTo>
                <a:lnTo>
                  <a:pt x="2691866" y="363397"/>
                </a:lnTo>
                <a:lnTo>
                  <a:pt x="2691866" y="358838"/>
                </a:lnTo>
                <a:lnTo>
                  <a:pt x="2687967" y="358838"/>
                </a:lnTo>
                <a:lnTo>
                  <a:pt x="2670924" y="289267"/>
                </a:lnTo>
                <a:lnTo>
                  <a:pt x="2644889" y="183108"/>
                </a:lnTo>
                <a:lnTo>
                  <a:pt x="2604986" y="432054"/>
                </a:lnTo>
                <a:lnTo>
                  <a:pt x="2571546" y="160756"/>
                </a:lnTo>
                <a:lnTo>
                  <a:pt x="2551722" y="0"/>
                </a:lnTo>
                <a:lnTo>
                  <a:pt x="2475700" y="537730"/>
                </a:lnTo>
                <a:lnTo>
                  <a:pt x="2441206" y="337121"/>
                </a:lnTo>
                <a:lnTo>
                  <a:pt x="2383866" y="337121"/>
                </a:lnTo>
                <a:lnTo>
                  <a:pt x="2372817" y="302907"/>
                </a:lnTo>
                <a:lnTo>
                  <a:pt x="2345499" y="218440"/>
                </a:lnTo>
                <a:lnTo>
                  <a:pt x="2317673" y="362483"/>
                </a:lnTo>
                <a:lnTo>
                  <a:pt x="2284374" y="362483"/>
                </a:lnTo>
                <a:lnTo>
                  <a:pt x="2262822" y="312178"/>
                </a:lnTo>
                <a:lnTo>
                  <a:pt x="2233422" y="243598"/>
                </a:lnTo>
                <a:lnTo>
                  <a:pt x="2212771" y="337121"/>
                </a:lnTo>
                <a:lnTo>
                  <a:pt x="2183396" y="337121"/>
                </a:lnTo>
                <a:lnTo>
                  <a:pt x="2172512" y="363397"/>
                </a:lnTo>
                <a:lnTo>
                  <a:pt x="1786356" y="363397"/>
                </a:lnTo>
                <a:lnTo>
                  <a:pt x="1766697" y="363397"/>
                </a:lnTo>
                <a:lnTo>
                  <a:pt x="1212316" y="363397"/>
                </a:lnTo>
                <a:lnTo>
                  <a:pt x="1212316" y="358838"/>
                </a:lnTo>
                <a:lnTo>
                  <a:pt x="1208849" y="358838"/>
                </a:lnTo>
                <a:lnTo>
                  <a:pt x="1191806" y="289267"/>
                </a:lnTo>
                <a:lnTo>
                  <a:pt x="1165783" y="183108"/>
                </a:lnTo>
                <a:lnTo>
                  <a:pt x="1125867" y="432054"/>
                </a:lnTo>
                <a:lnTo>
                  <a:pt x="1092428" y="160756"/>
                </a:lnTo>
                <a:lnTo>
                  <a:pt x="1072603" y="0"/>
                </a:lnTo>
                <a:lnTo>
                  <a:pt x="996581" y="537730"/>
                </a:lnTo>
                <a:lnTo>
                  <a:pt x="962075" y="337121"/>
                </a:lnTo>
                <a:lnTo>
                  <a:pt x="904748" y="337121"/>
                </a:lnTo>
                <a:lnTo>
                  <a:pt x="893699" y="302907"/>
                </a:lnTo>
                <a:lnTo>
                  <a:pt x="866381" y="218440"/>
                </a:lnTo>
                <a:lnTo>
                  <a:pt x="838555" y="362483"/>
                </a:lnTo>
                <a:lnTo>
                  <a:pt x="805256" y="362483"/>
                </a:lnTo>
                <a:lnTo>
                  <a:pt x="783704" y="312178"/>
                </a:lnTo>
                <a:lnTo>
                  <a:pt x="754316" y="243598"/>
                </a:lnTo>
                <a:lnTo>
                  <a:pt x="733653" y="337121"/>
                </a:lnTo>
                <a:lnTo>
                  <a:pt x="704291" y="337121"/>
                </a:lnTo>
                <a:lnTo>
                  <a:pt x="693394" y="363397"/>
                </a:lnTo>
                <a:lnTo>
                  <a:pt x="295376" y="363397"/>
                </a:lnTo>
                <a:lnTo>
                  <a:pt x="287591" y="363397"/>
                </a:lnTo>
                <a:lnTo>
                  <a:pt x="0" y="363397"/>
                </a:lnTo>
                <a:lnTo>
                  <a:pt x="0" y="384479"/>
                </a:lnTo>
                <a:lnTo>
                  <a:pt x="287591" y="384479"/>
                </a:lnTo>
                <a:lnTo>
                  <a:pt x="295376" y="384479"/>
                </a:lnTo>
                <a:lnTo>
                  <a:pt x="707517" y="384479"/>
                </a:lnTo>
                <a:lnTo>
                  <a:pt x="718413" y="358203"/>
                </a:lnTo>
                <a:lnTo>
                  <a:pt x="750582" y="358203"/>
                </a:lnTo>
                <a:lnTo>
                  <a:pt x="760780" y="312178"/>
                </a:lnTo>
                <a:lnTo>
                  <a:pt x="791337" y="383565"/>
                </a:lnTo>
                <a:lnTo>
                  <a:pt x="855916" y="383565"/>
                </a:lnTo>
                <a:lnTo>
                  <a:pt x="859993" y="362483"/>
                </a:lnTo>
                <a:lnTo>
                  <a:pt x="871512" y="302907"/>
                </a:lnTo>
                <a:lnTo>
                  <a:pt x="889355" y="358203"/>
                </a:lnTo>
                <a:lnTo>
                  <a:pt x="944372" y="358203"/>
                </a:lnTo>
                <a:lnTo>
                  <a:pt x="993292" y="642937"/>
                </a:lnTo>
                <a:lnTo>
                  <a:pt x="1003007" y="642937"/>
                </a:lnTo>
                <a:lnTo>
                  <a:pt x="1017892" y="537730"/>
                </a:lnTo>
                <a:lnTo>
                  <a:pt x="1071206" y="160756"/>
                </a:lnTo>
                <a:lnTo>
                  <a:pt x="1123048" y="582129"/>
                </a:lnTo>
                <a:lnTo>
                  <a:pt x="1147191" y="432054"/>
                </a:lnTo>
                <a:lnTo>
                  <a:pt x="1170139" y="289267"/>
                </a:lnTo>
                <a:lnTo>
                  <a:pt x="1188224" y="363397"/>
                </a:lnTo>
                <a:lnTo>
                  <a:pt x="1188224" y="384479"/>
                </a:lnTo>
                <a:lnTo>
                  <a:pt x="1766697" y="384479"/>
                </a:lnTo>
                <a:lnTo>
                  <a:pt x="1786356" y="384479"/>
                </a:lnTo>
                <a:lnTo>
                  <a:pt x="2186635" y="384479"/>
                </a:lnTo>
                <a:lnTo>
                  <a:pt x="2197519" y="358203"/>
                </a:lnTo>
                <a:lnTo>
                  <a:pt x="2229701" y="358203"/>
                </a:lnTo>
                <a:lnTo>
                  <a:pt x="2239886" y="312178"/>
                </a:lnTo>
                <a:lnTo>
                  <a:pt x="2270455" y="383565"/>
                </a:lnTo>
                <a:lnTo>
                  <a:pt x="2335034" y="383565"/>
                </a:lnTo>
                <a:lnTo>
                  <a:pt x="2339111" y="362483"/>
                </a:lnTo>
                <a:lnTo>
                  <a:pt x="2350630" y="302907"/>
                </a:lnTo>
                <a:lnTo>
                  <a:pt x="2368473" y="358203"/>
                </a:lnTo>
                <a:lnTo>
                  <a:pt x="2423490" y="358203"/>
                </a:lnTo>
                <a:lnTo>
                  <a:pt x="2472410" y="642937"/>
                </a:lnTo>
                <a:lnTo>
                  <a:pt x="2482126" y="642937"/>
                </a:lnTo>
                <a:lnTo>
                  <a:pt x="2497010" y="537730"/>
                </a:lnTo>
                <a:lnTo>
                  <a:pt x="2550312" y="160756"/>
                </a:lnTo>
                <a:lnTo>
                  <a:pt x="2602179" y="582129"/>
                </a:lnTo>
                <a:lnTo>
                  <a:pt x="2626309" y="432054"/>
                </a:lnTo>
                <a:lnTo>
                  <a:pt x="2649245" y="289267"/>
                </a:lnTo>
                <a:lnTo>
                  <a:pt x="2667343" y="363397"/>
                </a:lnTo>
                <a:lnTo>
                  <a:pt x="2664701" y="363397"/>
                </a:lnTo>
                <a:lnTo>
                  <a:pt x="2664701" y="384479"/>
                </a:lnTo>
                <a:lnTo>
                  <a:pt x="3232226" y="384479"/>
                </a:lnTo>
                <a:lnTo>
                  <a:pt x="3243376" y="384479"/>
                </a:lnTo>
                <a:lnTo>
                  <a:pt x="3566896" y="384479"/>
                </a:lnTo>
                <a:lnTo>
                  <a:pt x="3566896" y="363397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256014" y="4646939"/>
            <a:ext cx="6075045" cy="46672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1502410" marR="17780" indent="-1452245">
              <a:lnSpc>
                <a:spcPct val="86400"/>
              </a:lnSpc>
              <a:spcBef>
                <a:spcPts val="430"/>
              </a:spcBef>
            </a:pPr>
            <a:r>
              <a:rPr dirty="0" baseline="-25641" sz="2925" spc="165">
                <a:latin typeface="Tahoma"/>
                <a:cs typeface="Tahoma"/>
              </a:rPr>
              <a:t>OPCIONES:</a:t>
            </a:r>
            <a:r>
              <a:rPr dirty="0" baseline="-25641" sz="2925" spc="-254">
                <a:latin typeface="Tahoma"/>
                <a:cs typeface="Tahoma"/>
              </a:rPr>
              <a:t> </a:t>
            </a:r>
            <a:r>
              <a:rPr dirty="0" sz="1100" spc="120">
                <a:latin typeface="Tahoma"/>
                <a:cs typeface="Tahoma"/>
              </a:rPr>
              <a:t>UNA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75">
                <a:latin typeface="Tahoma"/>
                <a:cs typeface="Tahoma"/>
              </a:rPr>
              <a:t>ELECCIÓN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60">
                <a:latin typeface="Tahoma"/>
                <a:cs typeface="Tahoma"/>
              </a:rPr>
              <a:t>PRESIDENCIAL,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120">
                <a:latin typeface="Tahoma"/>
                <a:cs typeface="Tahoma"/>
              </a:rPr>
              <a:t>UNA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75">
                <a:latin typeface="Tahoma"/>
                <a:cs typeface="Tahoma"/>
              </a:rPr>
              <a:t>ELECCIÓN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165">
                <a:latin typeface="Tahoma"/>
                <a:cs typeface="Tahoma"/>
              </a:rPr>
              <a:t>A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125">
                <a:latin typeface="Tahoma"/>
                <a:cs typeface="Tahoma"/>
              </a:rPr>
              <a:t>LA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120">
                <a:latin typeface="Tahoma"/>
                <a:cs typeface="Tahoma"/>
              </a:rPr>
              <a:t>ASAMBLEA </a:t>
            </a:r>
            <a:r>
              <a:rPr dirty="0" sz="1100" spc="70">
                <a:latin typeface="Tahoma"/>
                <a:cs typeface="Tahoma"/>
              </a:rPr>
              <a:t>NACIONAL,</a:t>
            </a:r>
            <a:r>
              <a:rPr dirty="0" sz="1100" spc="-55">
                <a:latin typeface="Tahoma"/>
                <a:cs typeface="Tahoma"/>
              </a:rPr>
              <a:t> </a:t>
            </a:r>
            <a:r>
              <a:rPr dirty="0" sz="1100" spc="114">
                <a:latin typeface="Tahoma"/>
                <a:cs typeface="Tahoma"/>
              </a:rPr>
              <a:t>O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120">
                <a:latin typeface="Tahoma"/>
                <a:cs typeface="Tahoma"/>
              </a:rPr>
              <a:t>UNA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75">
                <a:latin typeface="Tahoma"/>
                <a:cs typeface="Tahoma"/>
              </a:rPr>
              <a:t>ELECCIÓN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95">
                <a:latin typeface="Tahoma"/>
                <a:cs typeface="Tahoma"/>
              </a:rPr>
              <a:t>DE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95">
                <a:latin typeface="Tahoma"/>
                <a:cs typeface="Tahoma"/>
              </a:rPr>
              <a:t>GOBERNADORES</a:t>
            </a:r>
            <a:r>
              <a:rPr dirty="0" sz="1100" spc="-50">
                <a:latin typeface="Tahoma"/>
                <a:cs typeface="Tahoma"/>
              </a:rPr>
              <a:t> </a:t>
            </a:r>
            <a:r>
              <a:rPr dirty="0" sz="1100" spc="145">
                <a:latin typeface="Tahoma"/>
                <a:cs typeface="Tahoma"/>
              </a:rPr>
              <a:t>Y</a:t>
            </a:r>
            <a:r>
              <a:rPr dirty="0" sz="1100" spc="-55">
                <a:latin typeface="Tahoma"/>
                <a:cs typeface="Tahoma"/>
              </a:rPr>
              <a:t> </a:t>
            </a:r>
            <a:r>
              <a:rPr dirty="0" sz="1100" spc="95">
                <a:latin typeface="Tahoma"/>
                <a:cs typeface="Tahoma"/>
              </a:rPr>
              <a:t>ALCALDES?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89655" y="5437174"/>
            <a:ext cx="3538626" cy="196695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889247" y="7752929"/>
            <a:ext cx="1080135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125">
                <a:latin typeface="Tahoma"/>
                <a:cs typeface="Tahoma"/>
              </a:rPr>
              <a:t>No</a:t>
            </a:r>
            <a:r>
              <a:rPr dirty="0" sz="2100" spc="-110">
                <a:latin typeface="Tahoma"/>
                <a:cs typeface="Tahoma"/>
              </a:rPr>
              <a:t> </a:t>
            </a:r>
            <a:r>
              <a:rPr dirty="0" sz="2100" spc="70">
                <a:latin typeface="Tahoma"/>
                <a:cs typeface="Tahoma"/>
              </a:rPr>
              <a:t>Sabe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55666" y="7643052"/>
            <a:ext cx="288925" cy="645160"/>
          </a:xfrm>
          <a:custGeom>
            <a:avLst/>
            <a:gdLst/>
            <a:ahLst/>
            <a:cxnLst/>
            <a:rect l="l" t="t" r="r" b="b"/>
            <a:pathLst>
              <a:path w="288925" h="645159">
                <a:moveTo>
                  <a:pt x="198132" y="0"/>
                </a:moveTo>
                <a:lnTo>
                  <a:pt x="0" y="0"/>
                </a:lnTo>
                <a:lnTo>
                  <a:pt x="0" y="644828"/>
                </a:lnTo>
                <a:lnTo>
                  <a:pt x="198132" y="644828"/>
                </a:lnTo>
                <a:lnTo>
                  <a:pt x="204431" y="644205"/>
                </a:lnTo>
                <a:lnTo>
                  <a:pt x="250799" y="624990"/>
                </a:lnTo>
                <a:lnTo>
                  <a:pt x="278714" y="590980"/>
                </a:lnTo>
                <a:lnTo>
                  <a:pt x="288508" y="554454"/>
                </a:lnTo>
                <a:lnTo>
                  <a:pt x="288508" y="90371"/>
                </a:lnTo>
                <a:lnTo>
                  <a:pt x="275742" y="48270"/>
                </a:lnTo>
                <a:lnTo>
                  <a:pt x="240245" y="12774"/>
                </a:lnTo>
                <a:lnTo>
                  <a:pt x="198132" y="0"/>
                </a:lnTo>
                <a:close/>
              </a:path>
            </a:pathLst>
          </a:custGeom>
          <a:solidFill>
            <a:srgbClr val="7D7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502122" y="7767077"/>
            <a:ext cx="68072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35">
                <a:latin typeface="Tahoma"/>
                <a:cs typeface="Tahoma"/>
              </a:rPr>
              <a:t>7.0%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4062" y="8520580"/>
            <a:ext cx="3141345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105">
                <a:latin typeface="Tahoma"/>
                <a:cs typeface="Tahoma"/>
              </a:rPr>
              <a:t>Gobernadores</a:t>
            </a:r>
            <a:r>
              <a:rPr dirty="0" sz="2100" spc="-110">
                <a:latin typeface="Tahoma"/>
                <a:cs typeface="Tahoma"/>
              </a:rPr>
              <a:t> </a:t>
            </a:r>
            <a:r>
              <a:rPr dirty="0" sz="2100" spc="195">
                <a:latin typeface="Tahoma"/>
                <a:cs typeface="Tahoma"/>
              </a:rPr>
              <a:t>y</a:t>
            </a:r>
            <a:r>
              <a:rPr dirty="0" sz="2100" spc="-105">
                <a:latin typeface="Tahoma"/>
                <a:cs typeface="Tahoma"/>
              </a:rPr>
              <a:t> </a:t>
            </a:r>
            <a:r>
              <a:rPr dirty="0" sz="2100" spc="55">
                <a:latin typeface="Tahoma"/>
                <a:cs typeface="Tahoma"/>
              </a:rPr>
              <a:t>alcaldes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155666" y="8410702"/>
            <a:ext cx="375285" cy="645160"/>
          </a:xfrm>
          <a:custGeom>
            <a:avLst/>
            <a:gdLst/>
            <a:ahLst/>
            <a:cxnLst/>
            <a:rect l="l" t="t" r="r" b="b"/>
            <a:pathLst>
              <a:path w="375285" h="645159">
                <a:moveTo>
                  <a:pt x="284695" y="0"/>
                </a:moveTo>
                <a:lnTo>
                  <a:pt x="0" y="0"/>
                </a:lnTo>
                <a:lnTo>
                  <a:pt x="0" y="644817"/>
                </a:lnTo>
                <a:lnTo>
                  <a:pt x="284695" y="644817"/>
                </a:lnTo>
                <a:lnTo>
                  <a:pt x="290982" y="644194"/>
                </a:lnTo>
                <a:lnTo>
                  <a:pt x="337350" y="624992"/>
                </a:lnTo>
                <a:lnTo>
                  <a:pt x="365264" y="590981"/>
                </a:lnTo>
                <a:lnTo>
                  <a:pt x="375051" y="554443"/>
                </a:lnTo>
                <a:lnTo>
                  <a:pt x="375051" y="90373"/>
                </a:lnTo>
                <a:lnTo>
                  <a:pt x="362292" y="48259"/>
                </a:lnTo>
                <a:lnTo>
                  <a:pt x="326796" y="12763"/>
                </a:lnTo>
                <a:lnTo>
                  <a:pt x="284695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608167" y="8534195"/>
            <a:ext cx="62738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-30">
                <a:latin typeface="Tahoma"/>
                <a:cs typeface="Tahoma"/>
              </a:rPr>
              <a:t>9.1%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5311" y="9288219"/>
            <a:ext cx="4267835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90">
                <a:latin typeface="Tahoma"/>
                <a:cs typeface="Tahoma"/>
              </a:rPr>
              <a:t>Parlamentaria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 spc="85">
                <a:latin typeface="Tahoma"/>
                <a:cs typeface="Tahoma"/>
              </a:rPr>
              <a:t>Asamblea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 spc="65">
                <a:latin typeface="Tahoma"/>
                <a:cs typeface="Tahoma"/>
              </a:rPr>
              <a:t>Nacional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155666" y="9178345"/>
            <a:ext cx="218440" cy="645160"/>
          </a:xfrm>
          <a:custGeom>
            <a:avLst/>
            <a:gdLst/>
            <a:ahLst/>
            <a:cxnLst/>
            <a:rect l="l" t="t" r="r" b="b"/>
            <a:pathLst>
              <a:path w="218439" h="645159">
                <a:moveTo>
                  <a:pt x="128079" y="0"/>
                </a:moveTo>
                <a:lnTo>
                  <a:pt x="0" y="0"/>
                </a:lnTo>
                <a:lnTo>
                  <a:pt x="0" y="644825"/>
                </a:lnTo>
                <a:lnTo>
                  <a:pt x="128079" y="644825"/>
                </a:lnTo>
                <a:lnTo>
                  <a:pt x="134365" y="644202"/>
                </a:lnTo>
                <a:lnTo>
                  <a:pt x="180733" y="624987"/>
                </a:lnTo>
                <a:lnTo>
                  <a:pt x="208648" y="590977"/>
                </a:lnTo>
                <a:lnTo>
                  <a:pt x="218439" y="554452"/>
                </a:lnTo>
                <a:lnTo>
                  <a:pt x="218439" y="90368"/>
                </a:lnTo>
                <a:lnTo>
                  <a:pt x="205676" y="48268"/>
                </a:lnTo>
                <a:lnTo>
                  <a:pt x="170179" y="12771"/>
                </a:lnTo>
                <a:lnTo>
                  <a:pt x="128079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5423052" y="9304107"/>
            <a:ext cx="68199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40">
                <a:latin typeface="Tahoma"/>
                <a:cs typeface="Tahoma"/>
              </a:rPr>
              <a:t>5.3%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9924" y="10055871"/>
            <a:ext cx="1563370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80">
                <a:latin typeface="Tahoma"/>
                <a:cs typeface="Tahoma"/>
              </a:rPr>
              <a:t>Presidencial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55666" y="9945995"/>
            <a:ext cx="3239770" cy="645160"/>
          </a:xfrm>
          <a:custGeom>
            <a:avLst/>
            <a:gdLst/>
            <a:ahLst/>
            <a:cxnLst/>
            <a:rect l="l" t="t" r="r" b="b"/>
            <a:pathLst>
              <a:path w="3239770" h="645159">
                <a:moveTo>
                  <a:pt x="3149142" y="0"/>
                </a:moveTo>
                <a:lnTo>
                  <a:pt x="0" y="0"/>
                </a:lnTo>
                <a:lnTo>
                  <a:pt x="0" y="644827"/>
                </a:lnTo>
                <a:lnTo>
                  <a:pt x="3149142" y="644827"/>
                </a:lnTo>
                <a:lnTo>
                  <a:pt x="3155429" y="644204"/>
                </a:lnTo>
                <a:lnTo>
                  <a:pt x="3201809" y="624989"/>
                </a:lnTo>
                <a:lnTo>
                  <a:pt x="3229724" y="590979"/>
                </a:lnTo>
                <a:lnTo>
                  <a:pt x="3239515" y="554454"/>
                </a:lnTo>
                <a:lnTo>
                  <a:pt x="3239515" y="90370"/>
                </a:lnTo>
                <a:lnTo>
                  <a:pt x="3226739" y="48270"/>
                </a:lnTo>
                <a:lnTo>
                  <a:pt x="3191243" y="12773"/>
                </a:lnTo>
                <a:lnTo>
                  <a:pt x="3149142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8472220" y="10085894"/>
            <a:ext cx="80899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-10">
                <a:latin typeface="Tahoma"/>
                <a:cs typeface="Tahoma"/>
              </a:rPr>
              <a:t>78.6%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1327437"/>
            <a:ext cx="10287000" cy="1436370"/>
            <a:chOff x="0" y="11327437"/>
            <a:chExt cx="10287000" cy="1436370"/>
          </a:xfrm>
        </p:grpSpPr>
        <p:sp>
          <p:nvSpPr>
            <p:cNvPr id="11" name="object 11"/>
            <p:cNvSpPr/>
            <p:nvPr/>
          </p:nvSpPr>
          <p:spPr>
            <a:xfrm>
              <a:off x="0" y="11327437"/>
              <a:ext cx="10287000" cy="800735"/>
            </a:xfrm>
            <a:custGeom>
              <a:avLst/>
              <a:gdLst/>
              <a:ahLst/>
              <a:cxnLst/>
              <a:rect l="l" t="t" r="r" b="b"/>
              <a:pathLst>
                <a:path w="10287000" h="800734">
                  <a:moveTo>
                    <a:pt x="10286999" y="0"/>
                  </a:moveTo>
                  <a:lnTo>
                    <a:pt x="0" y="0"/>
                  </a:lnTo>
                  <a:lnTo>
                    <a:pt x="0" y="800367"/>
                  </a:lnTo>
                  <a:lnTo>
                    <a:pt x="10286999" y="800367"/>
                  </a:lnTo>
                  <a:lnTo>
                    <a:pt x="1028699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07238" y="10939060"/>
            <a:ext cx="9521190" cy="100139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4455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Sólida</a:t>
            </a:r>
            <a:r>
              <a:rPr dirty="0" sz="1500" spc="1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mayoría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78.6%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1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deposita</a:t>
            </a:r>
            <a:r>
              <a:rPr dirty="0" sz="1500" spc="1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urgencia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electoral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elección</a:t>
            </a:r>
            <a:r>
              <a:rPr dirty="0" sz="1500" spc="1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presidencial.</a:t>
            </a:r>
            <a:r>
              <a:rPr dirty="0" sz="1500" spc="1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Reconocen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en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esta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elección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determinante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capacidad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impulsar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cambios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Venezuela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necesita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brevedad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posible.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1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887892"/>
            <a:ext cx="6720205" cy="1008380"/>
          </a:xfrm>
          <a:custGeom>
            <a:avLst/>
            <a:gdLst/>
            <a:ahLst/>
            <a:cxnLst/>
            <a:rect l="l" t="t" r="r" b="b"/>
            <a:pathLst>
              <a:path w="6720205" h="1008379">
                <a:moveTo>
                  <a:pt x="6467106" y="0"/>
                </a:moveTo>
                <a:lnTo>
                  <a:pt x="0" y="0"/>
                </a:lnTo>
                <a:lnTo>
                  <a:pt x="0" y="1008072"/>
                </a:lnTo>
                <a:lnTo>
                  <a:pt x="6467106" y="1008072"/>
                </a:lnTo>
                <a:lnTo>
                  <a:pt x="6499043" y="1004145"/>
                </a:lnTo>
                <a:lnTo>
                  <a:pt x="6559129" y="974146"/>
                </a:lnTo>
                <a:lnTo>
                  <a:pt x="6612573" y="917769"/>
                </a:lnTo>
                <a:lnTo>
                  <a:pt x="6636207" y="880869"/>
                </a:lnTo>
                <a:lnTo>
                  <a:pt x="6657464" y="838791"/>
                </a:lnTo>
                <a:lnTo>
                  <a:pt x="6676106" y="792007"/>
                </a:lnTo>
                <a:lnTo>
                  <a:pt x="6691893" y="740990"/>
                </a:lnTo>
                <a:lnTo>
                  <a:pt x="6704588" y="686212"/>
                </a:lnTo>
                <a:lnTo>
                  <a:pt x="6713951" y="628146"/>
                </a:lnTo>
                <a:lnTo>
                  <a:pt x="6719744" y="567262"/>
                </a:lnTo>
                <a:lnTo>
                  <a:pt x="6720113" y="555516"/>
                </a:lnTo>
                <a:lnTo>
                  <a:pt x="6720113" y="452555"/>
                </a:lnTo>
                <a:lnTo>
                  <a:pt x="6713951" y="379928"/>
                </a:lnTo>
                <a:lnTo>
                  <a:pt x="6704588" y="321864"/>
                </a:lnTo>
                <a:lnTo>
                  <a:pt x="6691893" y="267087"/>
                </a:lnTo>
                <a:lnTo>
                  <a:pt x="6676106" y="216072"/>
                </a:lnTo>
                <a:lnTo>
                  <a:pt x="6657464" y="169289"/>
                </a:lnTo>
                <a:lnTo>
                  <a:pt x="6636207" y="127212"/>
                </a:lnTo>
                <a:lnTo>
                  <a:pt x="6612573" y="90312"/>
                </a:lnTo>
                <a:lnTo>
                  <a:pt x="6586801" y="59063"/>
                </a:lnTo>
                <a:lnTo>
                  <a:pt x="6529797" y="15403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153441" y="1679897"/>
            <a:ext cx="6229350" cy="311848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34036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33655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99060">
              <a:lnSpc>
                <a:spcPct val="100000"/>
              </a:lnSpc>
              <a:spcBef>
                <a:spcPts val="248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12700" marR="46355">
              <a:lnSpc>
                <a:spcPts val="1480"/>
              </a:lnSpc>
              <a:spcBef>
                <a:spcPts val="1640"/>
              </a:spcBef>
            </a:pPr>
            <a:r>
              <a:rPr dirty="0" sz="1250" spc="125">
                <a:solidFill>
                  <a:srgbClr val="FFFFFF"/>
                </a:solidFill>
                <a:latin typeface="Tahoma"/>
                <a:cs typeface="Tahoma"/>
              </a:rPr>
              <a:t>DESPUÉS</a:t>
            </a:r>
            <a:r>
              <a:rPr dirty="0" sz="125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14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5">
                <a:solidFill>
                  <a:srgbClr val="FFFFFF"/>
                </a:solidFill>
                <a:latin typeface="Tahoma"/>
                <a:cs typeface="Tahoma"/>
              </a:rPr>
              <a:t>LOS</a:t>
            </a:r>
            <a:r>
              <a:rPr dirty="0" sz="125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00">
                <a:solidFill>
                  <a:srgbClr val="FFFFFF"/>
                </a:solidFill>
                <a:latin typeface="Tahoma"/>
                <a:cs typeface="Tahoma"/>
              </a:rPr>
              <a:t>TERREMOTOS,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0">
                <a:solidFill>
                  <a:srgbClr val="FFFFFF"/>
                </a:solidFill>
                <a:latin typeface="Tahoma"/>
                <a:cs typeface="Tahoma"/>
              </a:rPr>
              <a:t>CON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35">
                <a:solidFill>
                  <a:srgbClr val="FFFFFF"/>
                </a:solidFill>
                <a:latin typeface="Tahoma"/>
                <a:cs typeface="Tahoma"/>
              </a:rPr>
              <a:t>PROBLEMAS</a:t>
            </a:r>
            <a:r>
              <a:rPr dirty="0" sz="125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80">
                <a:solidFill>
                  <a:srgbClr val="FFFFFF"/>
                </a:solidFill>
                <a:latin typeface="Tahoma"/>
                <a:cs typeface="Tahoma"/>
              </a:rPr>
              <a:t>ELÉCTRICOS,</a:t>
            </a:r>
            <a:r>
              <a:rPr dirty="0" sz="1250" spc="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45">
                <a:solidFill>
                  <a:srgbClr val="FFFFFF"/>
                </a:solidFill>
                <a:latin typeface="Tahoma"/>
                <a:cs typeface="Tahoma"/>
              </a:rPr>
              <a:t>FALTA</a:t>
            </a:r>
            <a:r>
              <a:rPr dirty="0" sz="1250" spc="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9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dirty="0" sz="1250" spc="165">
                <a:solidFill>
                  <a:srgbClr val="FFFFFF"/>
                </a:solidFill>
                <a:latin typeface="Tahoma"/>
                <a:cs typeface="Tahoma"/>
              </a:rPr>
              <a:t>AGUA</a:t>
            </a:r>
            <a:r>
              <a:rPr dirty="0" sz="12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0">
                <a:solidFill>
                  <a:srgbClr val="FFFFFF"/>
                </a:solidFill>
                <a:latin typeface="Tahoma"/>
                <a:cs typeface="Tahoma"/>
              </a:rPr>
              <a:t>POTABLE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7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0">
                <a:solidFill>
                  <a:srgbClr val="FFFFFF"/>
                </a:solidFill>
                <a:latin typeface="Tahoma"/>
                <a:cs typeface="Tahoma"/>
              </a:rPr>
              <a:t>CRISIS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0">
                <a:solidFill>
                  <a:srgbClr val="FFFFFF"/>
                </a:solidFill>
                <a:latin typeface="Tahoma"/>
                <a:cs typeface="Tahoma"/>
              </a:rPr>
              <a:t>ECONÓMICA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95">
                <a:solidFill>
                  <a:srgbClr val="FFFFFF"/>
                </a:solidFill>
                <a:latin typeface="Tahoma"/>
                <a:cs typeface="Tahoma"/>
              </a:rPr>
              <a:t>GENERALIZADA,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05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45">
                <a:solidFill>
                  <a:srgbClr val="FFFFFF"/>
                </a:solidFill>
                <a:latin typeface="Tahoma"/>
                <a:cs typeface="Tahoma"/>
              </a:rPr>
              <a:t>OPINIÓN:</a:t>
            </a:r>
            <a:endParaRPr sz="1250">
              <a:latin typeface="Tahoma"/>
              <a:cs typeface="Tahoma"/>
            </a:endParaRPr>
          </a:p>
          <a:p>
            <a:pPr marL="15875">
              <a:lnSpc>
                <a:spcPts val="3215"/>
              </a:lnSpc>
            </a:pP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¿QUÉ</a:t>
            </a:r>
            <a:r>
              <a:rPr dirty="0" sz="2700" spc="-3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TAN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URGENTE,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0">
                <a:solidFill>
                  <a:srgbClr val="FFFFFF"/>
                </a:solidFill>
                <a:latin typeface="Tahoma"/>
                <a:cs typeface="Tahoma"/>
              </a:rPr>
              <a:t>ES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0">
                <a:solidFill>
                  <a:srgbClr val="FFFFFF"/>
                </a:solidFill>
                <a:latin typeface="Tahoma"/>
                <a:cs typeface="Tahoma"/>
              </a:rPr>
              <a:t>QUE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CHAVISMO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75">
                <a:solidFill>
                  <a:srgbClr val="FFFFFF"/>
                </a:solidFill>
                <a:latin typeface="Tahoma"/>
                <a:cs typeface="Tahoma"/>
              </a:rPr>
              <a:t>DEJE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80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PODER?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007682" y="4011993"/>
            <a:ext cx="3279775" cy="643255"/>
          </a:xfrm>
          <a:custGeom>
            <a:avLst/>
            <a:gdLst/>
            <a:ahLst/>
            <a:cxnLst/>
            <a:rect l="l" t="t" r="r" b="b"/>
            <a:pathLst>
              <a:path w="3279775" h="643254">
                <a:moveTo>
                  <a:pt x="3279305" y="363423"/>
                </a:moveTo>
                <a:lnTo>
                  <a:pt x="2955785" y="363423"/>
                </a:lnTo>
                <a:lnTo>
                  <a:pt x="2944634" y="363423"/>
                </a:lnTo>
                <a:lnTo>
                  <a:pt x="2404275" y="363423"/>
                </a:lnTo>
                <a:lnTo>
                  <a:pt x="2404275" y="358851"/>
                </a:lnTo>
                <a:lnTo>
                  <a:pt x="2400376" y="358851"/>
                </a:lnTo>
                <a:lnTo>
                  <a:pt x="2383332" y="289280"/>
                </a:lnTo>
                <a:lnTo>
                  <a:pt x="2357297" y="183121"/>
                </a:lnTo>
                <a:lnTo>
                  <a:pt x="2317394" y="432066"/>
                </a:lnTo>
                <a:lnTo>
                  <a:pt x="2283955" y="160769"/>
                </a:lnTo>
                <a:lnTo>
                  <a:pt x="2264130" y="0"/>
                </a:lnTo>
                <a:lnTo>
                  <a:pt x="2188108" y="537743"/>
                </a:lnTo>
                <a:lnTo>
                  <a:pt x="2153615" y="337134"/>
                </a:lnTo>
                <a:lnTo>
                  <a:pt x="2096274" y="337134"/>
                </a:lnTo>
                <a:lnTo>
                  <a:pt x="2085213" y="302920"/>
                </a:lnTo>
                <a:lnTo>
                  <a:pt x="2057908" y="218465"/>
                </a:lnTo>
                <a:lnTo>
                  <a:pt x="2030082" y="362496"/>
                </a:lnTo>
                <a:lnTo>
                  <a:pt x="1996782" y="362496"/>
                </a:lnTo>
                <a:lnTo>
                  <a:pt x="1975231" y="312191"/>
                </a:lnTo>
                <a:lnTo>
                  <a:pt x="1945830" y="243611"/>
                </a:lnTo>
                <a:lnTo>
                  <a:pt x="1925180" y="337134"/>
                </a:lnTo>
                <a:lnTo>
                  <a:pt x="1895805" y="337134"/>
                </a:lnTo>
                <a:lnTo>
                  <a:pt x="1884921" y="363423"/>
                </a:lnTo>
                <a:lnTo>
                  <a:pt x="1498765" y="363423"/>
                </a:lnTo>
                <a:lnTo>
                  <a:pt x="1479105" y="363423"/>
                </a:lnTo>
                <a:lnTo>
                  <a:pt x="924725" y="363423"/>
                </a:lnTo>
                <a:lnTo>
                  <a:pt x="924725" y="358851"/>
                </a:lnTo>
                <a:lnTo>
                  <a:pt x="921258" y="358851"/>
                </a:lnTo>
                <a:lnTo>
                  <a:pt x="904214" y="289280"/>
                </a:lnTo>
                <a:lnTo>
                  <a:pt x="878192" y="183121"/>
                </a:lnTo>
                <a:lnTo>
                  <a:pt x="838276" y="432066"/>
                </a:lnTo>
                <a:lnTo>
                  <a:pt x="804837" y="160769"/>
                </a:lnTo>
                <a:lnTo>
                  <a:pt x="785012" y="0"/>
                </a:lnTo>
                <a:lnTo>
                  <a:pt x="708990" y="537743"/>
                </a:lnTo>
                <a:lnTo>
                  <a:pt x="674484" y="337134"/>
                </a:lnTo>
                <a:lnTo>
                  <a:pt x="617156" y="337134"/>
                </a:lnTo>
                <a:lnTo>
                  <a:pt x="606094" y="302920"/>
                </a:lnTo>
                <a:lnTo>
                  <a:pt x="578789" y="218465"/>
                </a:lnTo>
                <a:lnTo>
                  <a:pt x="550964" y="362496"/>
                </a:lnTo>
                <a:lnTo>
                  <a:pt x="517664" y="362496"/>
                </a:lnTo>
                <a:lnTo>
                  <a:pt x="496112" y="312191"/>
                </a:lnTo>
                <a:lnTo>
                  <a:pt x="466725" y="243611"/>
                </a:lnTo>
                <a:lnTo>
                  <a:pt x="446062" y="337134"/>
                </a:lnTo>
                <a:lnTo>
                  <a:pt x="416699" y="337134"/>
                </a:lnTo>
                <a:lnTo>
                  <a:pt x="405803" y="363423"/>
                </a:lnTo>
                <a:lnTo>
                  <a:pt x="0" y="363423"/>
                </a:lnTo>
                <a:lnTo>
                  <a:pt x="0" y="384492"/>
                </a:lnTo>
                <a:lnTo>
                  <a:pt x="419925" y="384492"/>
                </a:lnTo>
                <a:lnTo>
                  <a:pt x="430822" y="358216"/>
                </a:lnTo>
                <a:lnTo>
                  <a:pt x="462991" y="358216"/>
                </a:lnTo>
                <a:lnTo>
                  <a:pt x="473189" y="312191"/>
                </a:lnTo>
                <a:lnTo>
                  <a:pt x="503745" y="383578"/>
                </a:lnTo>
                <a:lnTo>
                  <a:pt x="568325" y="383578"/>
                </a:lnTo>
                <a:lnTo>
                  <a:pt x="572401" y="362496"/>
                </a:lnTo>
                <a:lnTo>
                  <a:pt x="583920" y="302920"/>
                </a:lnTo>
                <a:lnTo>
                  <a:pt x="601764" y="358216"/>
                </a:lnTo>
                <a:lnTo>
                  <a:pt x="656780" y="358216"/>
                </a:lnTo>
                <a:lnTo>
                  <a:pt x="705700" y="642950"/>
                </a:lnTo>
                <a:lnTo>
                  <a:pt x="715416" y="642950"/>
                </a:lnTo>
                <a:lnTo>
                  <a:pt x="730300" y="537743"/>
                </a:lnTo>
                <a:lnTo>
                  <a:pt x="783615" y="160769"/>
                </a:lnTo>
                <a:lnTo>
                  <a:pt x="835456" y="582142"/>
                </a:lnTo>
                <a:lnTo>
                  <a:pt x="859599" y="432066"/>
                </a:lnTo>
                <a:lnTo>
                  <a:pt x="882548" y="289280"/>
                </a:lnTo>
                <a:lnTo>
                  <a:pt x="900633" y="363423"/>
                </a:lnTo>
                <a:lnTo>
                  <a:pt x="900633" y="384492"/>
                </a:lnTo>
                <a:lnTo>
                  <a:pt x="1479105" y="384492"/>
                </a:lnTo>
                <a:lnTo>
                  <a:pt x="1498765" y="384492"/>
                </a:lnTo>
                <a:lnTo>
                  <a:pt x="1899043" y="384492"/>
                </a:lnTo>
                <a:lnTo>
                  <a:pt x="1909927" y="358216"/>
                </a:lnTo>
                <a:lnTo>
                  <a:pt x="1942109" y="358216"/>
                </a:lnTo>
                <a:lnTo>
                  <a:pt x="1952294" y="312191"/>
                </a:lnTo>
                <a:lnTo>
                  <a:pt x="1982863" y="383578"/>
                </a:lnTo>
                <a:lnTo>
                  <a:pt x="2047443" y="383578"/>
                </a:lnTo>
                <a:lnTo>
                  <a:pt x="2051519" y="362496"/>
                </a:lnTo>
                <a:lnTo>
                  <a:pt x="2063038" y="302920"/>
                </a:lnTo>
                <a:lnTo>
                  <a:pt x="2080882" y="358216"/>
                </a:lnTo>
                <a:lnTo>
                  <a:pt x="2135898" y="358216"/>
                </a:lnTo>
                <a:lnTo>
                  <a:pt x="2184819" y="642950"/>
                </a:lnTo>
                <a:lnTo>
                  <a:pt x="2194534" y="642950"/>
                </a:lnTo>
                <a:lnTo>
                  <a:pt x="2209419" y="537743"/>
                </a:lnTo>
                <a:lnTo>
                  <a:pt x="2262721" y="160769"/>
                </a:lnTo>
                <a:lnTo>
                  <a:pt x="2314587" y="582142"/>
                </a:lnTo>
                <a:lnTo>
                  <a:pt x="2338717" y="432066"/>
                </a:lnTo>
                <a:lnTo>
                  <a:pt x="2361654" y="289280"/>
                </a:lnTo>
                <a:lnTo>
                  <a:pt x="2379751" y="363423"/>
                </a:lnTo>
                <a:lnTo>
                  <a:pt x="2377109" y="363423"/>
                </a:lnTo>
                <a:lnTo>
                  <a:pt x="2377109" y="384492"/>
                </a:lnTo>
                <a:lnTo>
                  <a:pt x="2944634" y="384492"/>
                </a:lnTo>
                <a:lnTo>
                  <a:pt x="2955785" y="384492"/>
                </a:lnTo>
                <a:lnTo>
                  <a:pt x="3279305" y="384492"/>
                </a:lnTo>
                <a:lnTo>
                  <a:pt x="3279305" y="363423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6707402" y="4165955"/>
            <a:ext cx="358140" cy="2190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44805" algn="l"/>
              </a:tabLst>
            </a:pPr>
            <a:r>
              <a:rPr dirty="0" u="heavy" sz="125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529228" y="5095989"/>
            <a:ext cx="3228974" cy="220979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0651" y="7579370"/>
            <a:ext cx="4164329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125">
                <a:latin typeface="Tahoma"/>
                <a:cs typeface="Tahoma"/>
              </a:rPr>
              <a:t>No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>
                <a:latin typeface="Tahoma"/>
                <a:cs typeface="Tahoma"/>
              </a:rPr>
              <a:t>es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 spc="95">
                <a:latin typeface="Tahoma"/>
                <a:cs typeface="Tahoma"/>
              </a:rPr>
              <a:t>urgente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 spc="195">
                <a:latin typeface="Tahoma"/>
                <a:cs typeface="Tahoma"/>
              </a:rPr>
              <a:t>y</a:t>
            </a:r>
            <a:r>
              <a:rPr dirty="0" sz="2100" spc="-75">
                <a:latin typeface="Tahoma"/>
                <a:cs typeface="Tahoma"/>
              </a:rPr>
              <a:t> </a:t>
            </a:r>
            <a:r>
              <a:rPr dirty="0" sz="2100" spc="65">
                <a:latin typeface="Tahoma"/>
                <a:cs typeface="Tahoma"/>
              </a:rPr>
              <a:t>deben</a:t>
            </a:r>
            <a:r>
              <a:rPr dirty="0" sz="2100" spc="-80">
                <a:latin typeface="Tahoma"/>
                <a:cs typeface="Tahoma"/>
              </a:rPr>
              <a:t> </a:t>
            </a:r>
            <a:r>
              <a:rPr dirty="0" sz="2100" spc="85">
                <a:latin typeface="Tahoma"/>
                <a:cs typeface="Tahoma"/>
              </a:rPr>
              <a:t>continuar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157990" y="7482027"/>
            <a:ext cx="135890" cy="645795"/>
          </a:xfrm>
          <a:custGeom>
            <a:avLst/>
            <a:gdLst/>
            <a:ahLst/>
            <a:cxnLst/>
            <a:rect l="l" t="t" r="r" b="b"/>
            <a:pathLst>
              <a:path w="135889" h="645795">
                <a:moveTo>
                  <a:pt x="44869" y="0"/>
                </a:moveTo>
                <a:lnTo>
                  <a:pt x="0" y="0"/>
                </a:lnTo>
                <a:lnTo>
                  <a:pt x="0" y="645401"/>
                </a:lnTo>
                <a:lnTo>
                  <a:pt x="44856" y="645401"/>
                </a:lnTo>
                <a:lnTo>
                  <a:pt x="51155" y="644791"/>
                </a:lnTo>
                <a:lnTo>
                  <a:pt x="97574" y="625563"/>
                </a:lnTo>
                <a:lnTo>
                  <a:pt x="125514" y="591515"/>
                </a:lnTo>
                <a:lnTo>
                  <a:pt x="135304" y="554951"/>
                </a:lnTo>
                <a:lnTo>
                  <a:pt x="135304" y="90462"/>
                </a:lnTo>
                <a:lnTo>
                  <a:pt x="122529" y="48323"/>
                </a:lnTo>
                <a:lnTo>
                  <a:pt x="86994" y="12788"/>
                </a:lnTo>
                <a:lnTo>
                  <a:pt x="44869" y="0"/>
                </a:lnTo>
                <a:close/>
              </a:path>
            </a:pathLst>
          </a:custGeom>
          <a:solidFill>
            <a:srgbClr val="FCDE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370957" y="7607437"/>
            <a:ext cx="640715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-20">
                <a:latin typeface="Tahoma"/>
                <a:cs typeface="Tahoma"/>
              </a:rPr>
              <a:t>4.1%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1100" y="8347695"/>
            <a:ext cx="2970530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85">
                <a:latin typeface="Tahoma"/>
                <a:cs typeface="Tahoma"/>
              </a:rPr>
              <a:t>Medianamente</a:t>
            </a:r>
            <a:r>
              <a:rPr dirty="0" sz="2100" spc="-70">
                <a:latin typeface="Tahoma"/>
                <a:cs typeface="Tahoma"/>
              </a:rPr>
              <a:t> </a:t>
            </a:r>
            <a:r>
              <a:rPr dirty="0" sz="2100" spc="85">
                <a:latin typeface="Tahoma"/>
                <a:cs typeface="Tahoma"/>
              </a:rPr>
              <a:t>urgente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57990" y="8250377"/>
            <a:ext cx="49530" cy="645795"/>
          </a:xfrm>
          <a:custGeom>
            <a:avLst/>
            <a:gdLst/>
            <a:ahLst/>
            <a:cxnLst/>
            <a:rect l="l" t="t" r="r" b="b"/>
            <a:pathLst>
              <a:path w="49529" h="645795">
                <a:moveTo>
                  <a:pt x="6572" y="0"/>
                </a:moveTo>
                <a:lnTo>
                  <a:pt x="0" y="0"/>
                </a:lnTo>
                <a:lnTo>
                  <a:pt x="0" y="645401"/>
                </a:lnTo>
                <a:lnTo>
                  <a:pt x="6565" y="645401"/>
                </a:lnTo>
                <a:lnTo>
                  <a:pt x="12877" y="644131"/>
                </a:lnTo>
                <a:lnTo>
                  <a:pt x="43230" y="620902"/>
                </a:lnTo>
                <a:lnTo>
                  <a:pt x="49500" y="602449"/>
                </a:lnTo>
                <a:lnTo>
                  <a:pt x="49500" y="42925"/>
                </a:lnTo>
                <a:lnTo>
                  <a:pt x="30365" y="9855"/>
                </a:lnTo>
                <a:lnTo>
                  <a:pt x="6572" y="0"/>
                </a:lnTo>
                <a:close/>
              </a:path>
            </a:pathLst>
          </a:custGeom>
          <a:solidFill>
            <a:srgbClr val="EC7E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328386" y="8373248"/>
            <a:ext cx="63500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-20">
                <a:latin typeface="Tahoma"/>
                <a:cs typeface="Tahoma"/>
              </a:rPr>
              <a:t>1.5%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7389" y="9116031"/>
            <a:ext cx="1674495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215">
                <a:latin typeface="Tahoma"/>
                <a:cs typeface="Tahoma"/>
              </a:rPr>
              <a:t>Muy</a:t>
            </a:r>
            <a:r>
              <a:rPr dirty="0" sz="2100" spc="-110">
                <a:latin typeface="Tahoma"/>
                <a:cs typeface="Tahoma"/>
              </a:rPr>
              <a:t> </a:t>
            </a:r>
            <a:r>
              <a:rPr dirty="0" sz="2100" spc="85">
                <a:latin typeface="Tahoma"/>
                <a:cs typeface="Tahoma"/>
              </a:rPr>
              <a:t>urgente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57990" y="9018713"/>
            <a:ext cx="2957195" cy="645795"/>
          </a:xfrm>
          <a:custGeom>
            <a:avLst/>
            <a:gdLst/>
            <a:ahLst/>
            <a:cxnLst/>
            <a:rect l="l" t="t" r="r" b="b"/>
            <a:pathLst>
              <a:path w="2957195" h="645795">
                <a:moveTo>
                  <a:pt x="2866504" y="0"/>
                </a:moveTo>
                <a:lnTo>
                  <a:pt x="0" y="0"/>
                </a:lnTo>
                <a:lnTo>
                  <a:pt x="0" y="645402"/>
                </a:lnTo>
                <a:lnTo>
                  <a:pt x="2866504" y="645402"/>
                </a:lnTo>
                <a:lnTo>
                  <a:pt x="2872803" y="644780"/>
                </a:lnTo>
                <a:lnTo>
                  <a:pt x="2919221" y="625552"/>
                </a:lnTo>
                <a:lnTo>
                  <a:pt x="2947161" y="591504"/>
                </a:lnTo>
                <a:lnTo>
                  <a:pt x="2956953" y="554940"/>
                </a:lnTo>
                <a:lnTo>
                  <a:pt x="2956953" y="90451"/>
                </a:lnTo>
                <a:lnTo>
                  <a:pt x="2944177" y="48299"/>
                </a:lnTo>
                <a:lnTo>
                  <a:pt x="2908655" y="12777"/>
                </a:lnTo>
                <a:lnTo>
                  <a:pt x="2866504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8279917" y="9140226"/>
            <a:ext cx="819785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-10">
                <a:latin typeface="Tahoma"/>
                <a:cs typeface="Tahoma"/>
              </a:rPr>
              <a:t>89.6%</a:t>
            </a:r>
            <a:endParaRPr sz="20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46160" y="9884381"/>
            <a:ext cx="2925445" cy="3492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100" spc="125">
                <a:latin typeface="Tahoma"/>
                <a:cs typeface="Tahoma"/>
              </a:rPr>
              <a:t>No</a:t>
            </a:r>
            <a:r>
              <a:rPr dirty="0" sz="2100" spc="-105">
                <a:latin typeface="Tahoma"/>
                <a:cs typeface="Tahoma"/>
              </a:rPr>
              <a:t> </a:t>
            </a:r>
            <a:r>
              <a:rPr dirty="0" sz="2100" spc="55">
                <a:latin typeface="Tahoma"/>
                <a:cs typeface="Tahoma"/>
              </a:rPr>
              <a:t>sabe</a:t>
            </a:r>
            <a:r>
              <a:rPr dirty="0" sz="2100" spc="-105">
                <a:latin typeface="Tahoma"/>
                <a:cs typeface="Tahoma"/>
              </a:rPr>
              <a:t> </a:t>
            </a:r>
            <a:r>
              <a:rPr dirty="0" sz="2100" spc="340">
                <a:latin typeface="Tahoma"/>
                <a:cs typeface="Tahoma"/>
              </a:rPr>
              <a:t>/</a:t>
            </a:r>
            <a:r>
              <a:rPr dirty="0" sz="2100" spc="-105">
                <a:latin typeface="Tahoma"/>
                <a:cs typeface="Tahoma"/>
              </a:rPr>
              <a:t> </a:t>
            </a:r>
            <a:r>
              <a:rPr dirty="0" sz="2100" spc="125">
                <a:latin typeface="Tahoma"/>
                <a:cs typeface="Tahoma"/>
              </a:rPr>
              <a:t>No</a:t>
            </a:r>
            <a:r>
              <a:rPr dirty="0" sz="2100" spc="-105">
                <a:latin typeface="Tahoma"/>
                <a:cs typeface="Tahoma"/>
              </a:rPr>
              <a:t> </a:t>
            </a:r>
            <a:r>
              <a:rPr dirty="0" sz="2100" spc="75">
                <a:latin typeface="Tahoma"/>
                <a:cs typeface="Tahoma"/>
              </a:rPr>
              <a:t>responde</a:t>
            </a:r>
            <a:endParaRPr sz="21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57990" y="9787039"/>
            <a:ext cx="158750" cy="645795"/>
          </a:xfrm>
          <a:custGeom>
            <a:avLst/>
            <a:gdLst/>
            <a:ahLst/>
            <a:cxnLst/>
            <a:rect l="l" t="t" r="r" b="b"/>
            <a:pathLst>
              <a:path w="158750" h="645795">
                <a:moveTo>
                  <a:pt x="67970" y="0"/>
                </a:moveTo>
                <a:lnTo>
                  <a:pt x="0" y="0"/>
                </a:lnTo>
                <a:lnTo>
                  <a:pt x="0" y="645401"/>
                </a:lnTo>
                <a:lnTo>
                  <a:pt x="67957" y="645401"/>
                </a:lnTo>
                <a:lnTo>
                  <a:pt x="74256" y="644791"/>
                </a:lnTo>
                <a:lnTo>
                  <a:pt x="120675" y="625563"/>
                </a:lnTo>
                <a:lnTo>
                  <a:pt x="148615" y="591515"/>
                </a:lnTo>
                <a:lnTo>
                  <a:pt x="158407" y="554951"/>
                </a:lnTo>
                <a:lnTo>
                  <a:pt x="158407" y="90462"/>
                </a:lnTo>
                <a:lnTo>
                  <a:pt x="145630" y="48310"/>
                </a:lnTo>
                <a:lnTo>
                  <a:pt x="110108" y="12788"/>
                </a:lnTo>
                <a:lnTo>
                  <a:pt x="67970" y="0"/>
                </a:lnTo>
                <a:close/>
              </a:path>
            </a:pathLst>
          </a:custGeom>
          <a:solidFill>
            <a:srgbClr val="7D7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5424284" y="9908906"/>
            <a:ext cx="679450" cy="34417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50" spc="35">
                <a:latin typeface="Tahoma"/>
                <a:cs typeface="Tahoma"/>
              </a:rPr>
              <a:t>4.8%</a:t>
            </a:r>
            <a:endParaRPr sz="205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1149340"/>
            <a:ext cx="10287000" cy="1614170"/>
            <a:chOff x="0" y="11149340"/>
            <a:chExt cx="10287000" cy="1614170"/>
          </a:xfrm>
        </p:grpSpPr>
        <p:sp>
          <p:nvSpPr>
            <p:cNvPr id="3" name="object 3"/>
            <p:cNvSpPr/>
            <p:nvPr/>
          </p:nvSpPr>
          <p:spPr>
            <a:xfrm>
              <a:off x="0" y="11149342"/>
              <a:ext cx="10287000" cy="978535"/>
            </a:xfrm>
            <a:custGeom>
              <a:avLst/>
              <a:gdLst/>
              <a:ahLst/>
              <a:cxnLst/>
              <a:rect l="l" t="t" r="r" b="b"/>
              <a:pathLst>
                <a:path w="10287000" h="978534">
                  <a:moveTo>
                    <a:pt x="10286987" y="0"/>
                  </a:moveTo>
                  <a:lnTo>
                    <a:pt x="0" y="0"/>
                  </a:lnTo>
                  <a:lnTo>
                    <a:pt x="0" y="978471"/>
                  </a:lnTo>
                  <a:lnTo>
                    <a:pt x="10286987" y="978471"/>
                  </a:lnTo>
                  <a:lnTo>
                    <a:pt x="10286987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382548" y="10810472"/>
            <a:ext cx="9526270" cy="11518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ct val="100000"/>
              </a:lnSpc>
              <a:spcBef>
                <a:spcPts val="143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hartazgo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genera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chavismo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poder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intenso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extremo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voluminoso</a:t>
            </a:r>
            <a:r>
              <a:rPr dirty="0" sz="1500" spc="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(89.6%).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continuidad</a:t>
            </a:r>
            <a:r>
              <a:rPr dirty="0" sz="15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modelo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chavista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poder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garantía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pobreza,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apagones,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falta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agua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potable,</a:t>
            </a:r>
            <a:r>
              <a:rPr dirty="0" sz="15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corrupción,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abusos</a:t>
            </a:r>
            <a:r>
              <a:rPr dirty="0" sz="15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del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Estado,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persecuciones,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pensamientos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migratorios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incrementos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mal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vivir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general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ciudadanos.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1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6" name="object 2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3887892"/>
            <a:ext cx="6720205" cy="1008380"/>
          </a:xfrm>
          <a:custGeom>
            <a:avLst/>
            <a:gdLst/>
            <a:ahLst/>
            <a:cxnLst/>
            <a:rect l="l" t="t" r="r" b="b"/>
            <a:pathLst>
              <a:path w="6720205" h="1008379">
                <a:moveTo>
                  <a:pt x="6467106" y="0"/>
                </a:moveTo>
                <a:lnTo>
                  <a:pt x="0" y="0"/>
                </a:lnTo>
                <a:lnTo>
                  <a:pt x="0" y="1008072"/>
                </a:lnTo>
                <a:lnTo>
                  <a:pt x="6467106" y="1008072"/>
                </a:lnTo>
                <a:lnTo>
                  <a:pt x="6499043" y="1004145"/>
                </a:lnTo>
                <a:lnTo>
                  <a:pt x="6559129" y="974146"/>
                </a:lnTo>
                <a:lnTo>
                  <a:pt x="6612573" y="917769"/>
                </a:lnTo>
                <a:lnTo>
                  <a:pt x="6636207" y="880869"/>
                </a:lnTo>
                <a:lnTo>
                  <a:pt x="6657464" y="838791"/>
                </a:lnTo>
                <a:lnTo>
                  <a:pt x="6676106" y="792007"/>
                </a:lnTo>
                <a:lnTo>
                  <a:pt x="6691893" y="740990"/>
                </a:lnTo>
                <a:lnTo>
                  <a:pt x="6704588" y="686212"/>
                </a:lnTo>
                <a:lnTo>
                  <a:pt x="6713951" y="628146"/>
                </a:lnTo>
                <a:lnTo>
                  <a:pt x="6719744" y="567262"/>
                </a:lnTo>
                <a:lnTo>
                  <a:pt x="6720113" y="555516"/>
                </a:lnTo>
                <a:lnTo>
                  <a:pt x="6720113" y="452555"/>
                </a:lnTo>
                <a:lnTo>
                  <a:pt x="6713951" y="379928"/>
                </a:lnTo>
                <a:lnTo>
                  <a:pt x="6704588" y="321864"/>
                </a:lnTo>
                <a:lnTo>
                  <a:pt x="6691893" y="267087"/>
                </a:lnTo>
                <a:lnTo>
                  <a:pt x="6676106" y="216072"/>
                </a:lnTo>
                <a:lnTo>
                  <a:pt x="6657464" y="169289"/>
                </a:lnTo>
                <a:lnTo>
                  <a:pt x="6636207" y="127212"/>
                </a:lnTo>
                <a:lnTo>
                  <a:pt x="6612573" y="90312"/>
                </a:lnTo>
                <a:lnTo>
                  <a:pt x="6586801" y="59063"/>
                </a:lnTo>
                <a:lnTo>
                  <a:pt x="6529797" y="15403"/>
                </a:lnTo>
                <a:lnTo>
                  <a:pt x="6467106" y="0"/>
                </a:lnTo>
                <a:close/>
              </a:path>
            </a:pathLst>
          </a:custGeom>
          <a:solidFill>
            <a:srgbClr val="000000">
              <a:alpha val="744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40045" y="1679897"/>
            <a:ext cx="5649595" cy="314261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377190">
              <a:lnSpc>
                <a:spcPts val="3195"/>
              </a:lnSpc>
              <a:spcBef>
                <a:spcPts val="1610"/>
              </a:spcBef>
            </a:pPr>
            <a:r>
              <a:rPr dirty="0" sz="2700" spc="-465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55">
                <a:solidFill>
                  <a:srgbClr val="FFFFFF"/>
                </a:solidFill>
                <a:latin typeface="Tahoma"/>
                <a:cs typeface="Tahoma"/>
              </a:rPr>
              <a:t>HOY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0">
                <a:solidFill>
                  <a:srgbClr val="FFFFFF"/>
                </a:solidFill>
                <a:latin typeface="Tahoma"/>
                <a:cs typeface="Tahoma"/>
              </a:rPr>
              <a:t>FUESEN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59">
                <a:solidFill>
                  <a:srgbClr val="FFFFFF"/>
                </a:solidFill>
                <a:latin typeface="Tahoma"/>
                <a:cs typeface="Tahoma"/>
              </a:rPr>
              <a:t>LAS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55">
                <a:solidFill>
                  <a:srgbClr val="FFFFFF"/>
                </a:solidFill>
                <a:latin typeface="Tahoma"/>
                <a:cs typeface="Tahoma"/>
              </a:rPr>
              <a:t>ELECCIONES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PRESIDENCIALES,</a:t>
            </a:r>
            <a:endParaRPr sz="2700">
              <a:latin typeface="Tahoma"/>
              <a:cs typeface="Tahoma"/>
            </a:endParaRPr>
          </a:p>
          <a:p>
            <a:pPr marL="422275">
              <a:lnSpc>
                <a:spcPts val="3195"/>
              </a:lnSpc>
            </a:pP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¿POR</a:t>
            </a:r>
            <a:r>
              <a:rPr dirty="0" sz="2700" spc="-3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CUÁL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ESTAS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PERSONAS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5">
                <a:solidFill>
                  <a:srgbClr val="FFFFFF"/>
                </a:solidFill>
                <a:latin typeface="Tahoma"/>
                <a:cs typeface="Tahoma"/>
              </a:rPr>
              <a:t>VOTARÍA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USTED?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987413" y="4011993"/>
            <a:ext cx="3299460" cy="643255"/>
          </a:xfrm>
          <a:custGeom>
            <a:avLst/>
            <a:gdLst/>
            <a:ahLst/>
            <a:cxnLst/>
            <a:rect l="l" t="t" r="r" b="b"/>
            <a:pathLst>
              <a:path w="3299459" h="643254">
                <a:moveTo>
                  <a:pt x="3299434" y="363423"/>
                </a:moveTo>
                <a:lnTo>
                  <a:pt x="2955785" y="363423"/>
                </a:lnTo>
                <a:lnTo>
                  <a:pt x="2944634" y="363423"/>
                </a:lnTo>
                <a:lnTo>
                  <a:pt x="2404224" y="363423"/>
                </a:lnTo>
                <a:lnTo>
                  <a:pt x="2404224" y="358851"/>
                </a:lnTo>
                <a:lnTo>
                  <a:pt x="2400363" y="358851"/>
                </a:lnTo>
                <a:lnTo>
                  <a:pt x="2383320" y="289280"/>
                </a:lnTo>
                <a:lnTo>
                  <a:pt x="2357297" y="183121"/>
                </a:lnTo>
                <a:lnTo>
                  <a:pt x="2317394" y="432066"/>
                </a:lnTo>
                <a:lnTo>
                  <a:pt x="2283955" y="160769"/>
                </a:lnTo>
                <a:lnTo>
                  <a:pt x="2264130" y="0"/>
                </a:lnTo>
                <a:lnTo>
                  <a:pt x="2188108" y="537743"/>
                </a:lnTo>
                <a:lnTo>
                  <a:pt x="2153602" y="337134"/>
                </a:lnTo>
                <a:lnTo>
                  <a:pt x="2096274" y="337134"/>
                </a:lnTo>
                <a:lnTo>
                  <a:pt x="2085213" y="302920"/>
                </a:lnTo>
                <a:lnTo>
                  <a:pt x="2057908" y="218465"/>
                </a:lnTo>
                <a:lnTo>
                  <a:pt x="2030082" y="362496"/>
                </a:lnTo>
                <a:lnTo>
                  <a:pt x="1996782" y="362496"/>
                </a:lnTo>
                <a:lnTo>
                  <a:pt x="1975231" y="312191"/>
                </a:lnTo>
                <a:lnTo>
                  <a:pt x="1945830" y="243611"/>
                </a:lnTo>
                <a:lnTo>
                  <a:pt x="1925180" y="337134"/>
                </a:lnTo>
                <a:lnTo>
                  <a:pt x="1895805" y="337134"/>
                </a:lnTo>
                <a:lnTo>
                  <a:pt x="1884921" y="363423"/>
                </a:lnTo>
                <a:lnTo>
                  <a:pt x="1497571" y="363423"/>
                </a:lnTo>
                <a:lnTo>
                  <a:pt x="1479105" y="363423"/>
                </a:lnTo>
                <a:lnTo>
                  <a:pt x="924674" y="363423"/>
                </a:lnTo>
                <a:lnTo>
                  <a:pt x="924674" y="358851"/>
                </a:lnTo>
                <a:lnTo>
                  <a:pt x="921258" y="358851"/>
                </a:lnTo>
                <a:lnTo>
                  <a:pt x="904214" y="289280"/>
                </a:lnTo>
                <a:lnTo>
                  <a:pt x="878179" y="183121"/>
                </a:lnTo>
                <a:lnTo>
                  <a:pt x="838276" y="432066"/>
                </a:lnTo>
                <a:lnTo>
                  <a:pt x="804837" y="160769"/>
                </a:lnTo>
                <a:lnTo>
                  <a:pt x="785012" y="0"/>
                </a:lnTo>
                <a:lnTo>
                  <a:pt x="708990" y="537743"/>
                </a:lnTo>
                <a:lnTo>
                  <a:pt x="674484" y="337134"/>
                </a:lnTo>
                <a:lnTo>
                  <a:pt x="617156" y="337134"/>
                </a:lnTo>
                <a:lnTo>
                  <a:pt x="606094" y="302920"/>
                </a:lnTo>
                <a:lnTo>
                  <a:pt x="578789" y="218465"/>
                </a:lnTo>
                <a:lnTo>
                  <a:pt x="550964" y="362496"/>
                </a:lnTo>
                <a:lnTo>
                  <a:pt x="517664" y="362496"/>
                </a:lnTo>
                <a:lnTo>
                  <a:pt x="496112" y="312191"/>
                </a:lnTo>
                <a:lnTo>
                  <a:pt x="466725" y="243611"/>
                </a:lnTo>
                <a:lnTo>
                  <a:pt x="446062" y="337134"/>
                </a:lnTo>
                <a:lnTo>
                  <a:pt x="416699" y="337134"/>
                </a:lnTo>
                <a:lnTo>
                  <a:pt x="405803" y="363423"/>
                </a:lnTo>
                <a:lnTo>
                  <a:pt x="0" y="363423"/>
                </a:lnTo>
                <a:lnTo>
                  <a:pt x="0" y="384492"/>
                </a:lnTo>
                <a:lnTo>
                  <a:pt x="419925" y="384492"/>
                </a:lnTo>
                <a:lnTo>
                  <a:pt x="430809" y="358216"/>
                </a:lnTo>
                <a:lnTo>
                  <a:pt x="462991" y="358216"/>
                </a:lnTo>
                <a:lnTo>
                  <a:pt x="473189" y="312191"/>
                </a:lnTo>
                <a:lnTo>
                  <a:pt x="503745" y="383578"/>
                </a:lnTo>
                <a:lnTo>
                  <a:pt x="568325" y="383578"/>
                </a:lnTo>
                <a:lnTo>
                  <a:pt x="572401" y="362496"/>
                </a:lnTo>
                <a:lnTo>
                  <a:pt x="583920" y="302920"/>
                </a:lnTo>
                <a:lnTo>
                  <a:pt x="601764" y="358216"/>
                </a:lnTo>
                <a:lnTo>
                  <a:pt x="656780" y="358216"/>
                </a:lnTo>
                <a:lnTo>
                  <a:pt x="705700" y="642950"/>
                </a:lnTo>
                <a:lnTo>
                  <a:pt x="715416" y="642950"/>
                </a:lnTo>
                <a:lnTo>
                  <a:pt x="730300" y="537743"/>
                </a:lnTo>
                <a:lnTo>
                  <a:pt x="783615" y="160769"/>
                </a:lnTo>
                <a:lnTo>
                  <a:pt x="835456" y="582142"/>
                </a:lnTo>
                <a:lnTo>
                  <a:pt x="859586" y="432066"/>
                </a:lnTo>
                <a:lnTo>
                  <a:pt x="882535" y="289280"/>
                </a:lnTo>
                <a:lnTo>
                  <a:pt x="900633" y="363423"/>
                </a:lnTo>
                <a:lnTo>
                  <a:pt x="900633" y="384492"/>
                </a:lnTo>
                <a:lnTo>
                  <a:pt x="1479105" y="384492"/>
                </a:lnTo>
                <a:lnTo>
                  <a:pt x="1497571" y="384492"/>
                </a:lnTo>
                <a:lnTo>
                  <a:pt x="1899043" y="384492"/>
                </a:lnTo>
                <a:lnTo>
                  <a:pt x="1909927" y="358216"/>
                </a:lnTo>
                <a:lnTo>
                  <a:pt x="1942109" y="358216"/>
                </a:lnTo>
                <a:lnTo>
                  <a:pt x="1952294" y="312191"/>
                </a:lnTo>
                <a:lnTo>
                  <a:pt x="1982863" y="383578"/>
                </a:lnTo>
                <a:lnTo>
                  <a:pt x="2047443" y="383578"/>
                </a:lnTo>
                <a:lnTo>
                  <a:pt x="2051519" y="362496"/>
                </a:lnTo>
                <a:lnTo>
                  <a:pt x="2063038" y="302920"/>
                </a:lnTo>
                <a:lnTo>
                  <a:pt x="2080882" y="358216"/>
                </a:lnTo>
                <a:lnTo>
                  <a:pt x="2135898" y="358216"/>
                </a:lnTo>
                <a:lnTo>
                  <a:pt x="2184819" y="642950"/>
                </a:lnTo>
                <a:lnTo>
                  <a:pt x="2194534" y="642950"/>
                </a:lnTo>
                <a:lnTo>
                  <a:pt x="2209419" y="537743"/>
                </a:lnTo>
                <a:lnTo>
                  <a:pt x="2262721" y="160769"/>
                </a:lnTo>
                <a:lnTo>
                  <a:pt x="2314575" y="582142"/>
                </a:lnTo>
                <a:lnTo>
                  <a:pt x="2338705" y="432066"/>
                </a:lnTo>
                <a:lnTo>
                  <a:pt x="2361654" y="289280"/>
                </a:lnTo>
                <a:lnTo>
                  <a:pt x="2379751" y="363423"/>
                </a:lnTo>
                <a:lnTo>
                  <a:pt x="2377109" y="363423"/>
                </a:lnTo>
                <a:lnTo>
                  <a:pt x="2377109" y="384492"/>
                </a:lnTo>
                <a:lnTo>
                  <a:pt x="2944634" y="384492"/>
                </a:lnTo>
                <a:lnTo>
                  <a:pt x="2955785" y="384492"/>
                </a:lnTo>
                <a:lnTo>
                  <a:pt x="3299434" y="384492"/>
                </a:lnTo>
                <a:lnTo>
                  <a:pt x="3299434" y="363423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687133" y="3985006"/>
            <a:ext cx="40386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9890" algn="l"/>
              </a:tabLst>
            </a:pPr>
            <a:r>
              <a:rPr dirty="0" u="heavy" sz="2700">
                <a:solidFill>
                  <a:srgbClr val="FFFFFF"/>
                </a:solidFill>
                <a:uFill>
                  <a:solidFill>
                    <a:srgbClr val="5B595A"/>
                  </a:solidFill>
                </a:uFill>
                <a:latin typeface="Times New Roman"/>
                <a:cs typeface="Times New Roman"/>
              </a:rPr>
              <a:t>	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5643" y="5246904"/>
            <a:ext cx="2004695" cy="33077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90"/>
              </a:spcBef>
            </a:pPr>
            <a:r>
              <a:rPr dirty="0" sz="1750" spc="80">
                <a:latin typeface="Tahoma"/>
                <a:cs typeface="Tahoma"/>
              </a:rPr>
              <a:t>Delcy</a:t>
            </a:r>
            <a:r>
              <a:rPr dirty="0" sz="1750" spc="-85">
                <a:latin typeface="Tahoma"/>
                <a:cs typeface="Tahoma"/>
              </a:rPr>
              <a:t> </a:t>
            </a:r>
            <a:r>
              <a:rPr dirty="0" sz="1750" spc="55">
                <a:latin typeface="Tahoma"/>
                <a:cs typeface="Tahoma"/>
              </a:rPr>
              <a:t>Rodríguez</a:t>
            </a:r>
            <a:endParaRPr sz="1750">
              <a:latin typeface="Tahoma"/>
              <a:cs typeface="Tahoma"/>
            </a:endParaRPr>
          </a:p>
          <a:p>
            <a:pPr algn="r" marL="12700" marR="5080" indent="175895">
              <a:lnSpc>
                <a:spcPct val="188500"/>
              </a:lnSpc>
            </a:pPr>
            <a:r>
              <a:rPr dirty="0" sz="1750" spc="65">
                <a:latin typeface="Tahoma"/>
                <a:cs typeface="Tahoma"/>
              </a:rPr>
              <a:t>Diosdado</a:t>
            </a:r>
            <a:r>
              <a:rPr dirty="0" sz="1750" spc="-100">
                <a:latin typeface="Tahoma"/>
                <a:cs typeface="Tahoma"/>
              </a:rPr>
              <a:t> </a:t>
            </a:r>
            <a:r>
              <a:rPr dirty="0" sz="1750" spc="45">
                <a:latin typeface="Tahoma"/>
                <a:cs typeface="Tahoma"/>
              </a:rPr>
              <a:t>Cabello </a:t>
            </a:r>
            <a:r>
              <a:rPr dirty="0" sz="1750" spc="55">
                <a:latin typeface="Tahoma"/>
                <a:cs typeface="Tahoma"/>
              </a:rPr>
              <a:t>Edmundo</a:t>
            </a:r>
            <a:r>
              <a:rPr dirty="0" sz="1750" spc="-70">
                <a:latin typeface="Tahoma"/>
                <a:cs typeface="Tahoma"/>
              </a:rPr>
              <a:t> </a:t>
            </a:r>
            <a:r>
              <a:rPr dirty="0" sz="1750" spc="40">
                <a:latin typeface="Tahoma"/>
                <a:cs typeface="Tahoma"/>
              </a:rPr>
              <a:t>González </a:t>
            </a:r>
            <a:r>
              <a:rPr dirty="0" sz="1750" spc="70">
                <a:latin typeface="Tahoma"/>
                <a:cs typeface="Tahoma"/>
              </a:rPr>
              <a:t>Enrique</a:t>
            </a:r>
            <a:r>
              <a:rPr dirty="0" sz="1750" spc="-75">
                <a:latin typeface="Tahoma"/>
                <a:cs typeface="Tahoma"/>
              </a:rPr>
              <a:t> </a:t>
            </a:r>
            <a:r>
              <a:rPr dirty="0" sz="1750" spc="80">
                <a:latin typeface="Tahoma"/>
                <a:cs typeface="Tahoma"/>
              </a:rPr>
              <a:t>Márquez </a:t>
            </a:r>
            <a:r>
              <a:rPr dirty="0" sz="1750" spc="60">
                <a:latin typeface="Tahoma"/>
                <a:cs typeface="Tahoma"/>
              </a:rPr>
              <a:t>Henrique</a:t>
            </a:r>
            <a:r>
              <a:rPr dirty="0" sz="1750" spc="-65">
                <a:latin typeface="Tahoma"/>
                <a:cs typeface="Tahoma"/>
              </a:rPr>
              <a:t> </a:t>
            </a:r>
            <a:r>
              <a:rPr dirty="0" sz="1750" spc="60">
                <a:latin typeface="Tahoma"/>
                <a:cs typeface="Tahoma"/>
              </a:rPr>
              <a:t>Capriles</a:t>
            </a:r>
            <a:endParaRPr sz="1750">
              <a:latin typeface="Tahoma"/>
              <a:cs typeface="Tahoma"/>
            </a:endParaRPr>
          </a:p>
          <a:p>
            <a:pPr algn="r" marL="361315" marR="5080" indent="323850">
              <a:lnSpc>
                <a:spcPct val="188500"/>
              </a:lnSpc>
            </a:pPr>
            <a:r>
              <a:rPr dirty="0" sz="1750" spc="95">
                <a:latin typeface="Tahoma"/>
                <a:cs typeface="Tahoma"/>
              </a:rPr>
              <a:t>Juan</a:t>
            </a:r>
            <a:r>
              <a:rPr dirty="0" sz="1750" spc="-85">
                <a:latin typeface="Tahoma"/>
                <a:cs typeface="Tahoma"/>
              </a:rPr>
              <a:t> </a:t>
            </a:r>
            <a:r>
              <a:rPr dirty="0" sz="1750" spc="55">
                <a:latin typeface="Tahoma"/>
                <a:cs typeface="Tahoma"/>
              </a:rPr>
              <a:t>Guaidó </a:t>
            </a:r>
            <a:r>
              <a:rPr dirty="0" sz="1750" spc="60">
                <a:latin typeface="Tahoma"/>
                <a:cs typeface="Tahoma"/>
              </a:rPr>
              <a:t>Leopoldo</a:t>
            </a:r>
            <a:r>
              <a:rPr dirty="0" sz="1750" spc="-85">
                <a:latin typeface="Tahoma"/>
                <a:cs typeface="Tahoma"/>
              </a:rPr>
              <a:t> </a:t>
            </a:r>
            <a:r>
              <a:rPr dirty="0" sz="1750" spc="40">
                <a:latin typeface="Tahoma"/>
                <a:cs typeface="Tahoma"/>
              </a:rPr>
              <a:t>López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71392" y="5207355"/>
            <a:ext cx="302260" cy="422909"/>
          </a:xfrm>
          <a:custGeom>
            <a:avLst/>
            <a:gdLst/>
            <a:ahLst/>
            <a:cxnLst/>
            <a:rect l="l" t="t" r="r" b="b"/>
            <a:pathLst>
              <a:path w="302260" h="422910">
                <a:moveTo>
                  <a:pt x="243015" y="0"/>
                </a:moveTo>
                <a:lnTo>
                  <a:pt x="0" y="0"/>
                </a:lnTo>
                <a:lnTo>
                  <a:pt x="0" y="422287"/>
                </a:lnTo>
                <a:lnTo>
                  <a:pt x="242989" y="422287"/>
                </a:lnTo>
                <a:lnTo>
                  <a:pt x="247116" y="421881"/>
                </a:lnTo>
                <a:lnTo>
                  <a:pt x="286562" y="400799"/>
                </a:lnTo>
                <a:lnTo>
                  <a:pt x="302176" y="363105"/>
                </a:lnTo>
                <a:lnTo>
                  <a:pt x="302176" y="59181"/>
                </a:lnTo>
                <a:lnTo>
                  <a:pt x="286562" y="21488"/>
                </a:lnTo>
                <a:lnTo>
                  <a:pt x="247116" y="393"/>
                </a:lnTo>
                <a:lnTo>
                  <a:pt x="243015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71392" y="5710073"/>
            <a:ext cx="25400" cy="422909"/>
          </a:xfrm>
          <a:custGeom>
            <a:avLst/>
            <a:gdLst/>
            <a:ahLst/>
            <a:cxnLst/>
            <a:rect l="l" t="t" r="r" b="b"/>
            <a:pathLst>
              <a:path w="25400" h="422910">
                <a:moveTo>
                  <a:pt x="3340" y="0"/>
                </a:moveTo>
                <a:lnTo>
                  <a:pt x="0" y="0"/>
                </a:lnTo>
                <a:lnTo>
                  <a:pt x="0" y="422299"/>
                </a:lnTo>
                <a:lnTo>
                  <a:pt x="3340" y="422299"/>
                </a:lnTo>
                <a:lnTo>
                  <a:pt x="6553" y="421664"/>
                </a:lnTo>
                <a:lnTo>
                  <a:pt x="25181" y="400455"/>
                </a:lnTo>
                <a:lnTo>
                  <a:pt x="25181" y="21843"/>
                </a:lnTo>
                <a:lnTo>
                  <a:pt x="3340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561753" y="5255398"/>
            <a:ext cx="781685" cy="77851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50825">
              <a:lnSpc>
                <a:spcPct val="100000"/>
              </a:lnSpc>
              <a:spcBef>
                <a:spcPts val="114"/>
              </a:spcBef>
            </a:pPr>
            <a:r>
              <a:rPr dirty="0" sz="1650" spc="-20">
                <a:latin typeface="Tahoma"/>
                <a:cs typeface="Tahoma"/>
              </a:rPr>
              <a:t>3.6%</a:t>
            </a:r>
            <a:endParaRPr sz="16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dirty="0" sz="1650" spc="50">
                <a:latin typeface="Tahoma"/>
                <a:cs typeface="Tahoma"/>
              </a:rPr>
              <a:t>0.3%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471392" y="6212814"/>
            <a:ext cx="100965" cy="422909"/>
          </a:xfrm>
          <a:custGeom>
            <a:avLst/>
            <a:gdLst/>
            <a:ahLst/>
            <a:cxnLst/>
            <a:rect l="l" t="t" r="r" b="b"/>
            <a:pathLst>
              <a:path w="100964" h="422909">
                <a:moveTo>
                  <a:pt x="41617" y="0"/>
                </a:moveTo>
                <a:lnTo>
                  <a:pt x="0" y="0"/>
                </a:lnTo>
                <a:lnTo>
                  <a:pt x="0" y="422287"/>
                </a:lnTo>
                <a:lnTo>
                  <a:pt x="41541" y="422287"/>
                </a:lnTo>
                <a:lnTo>
                  <a:pt x="45669" y="421881"/>
                </a:lnTo>
                <a:lnTo>
                  <a:pt x="85115" y="400799"/>
                </a:lnTo>
                <a:lnTo>
                  <a:pt x="100726" y="363105"/>
                </a:lnTo>
                <a:lnTo>
                  <a:pt x="100726" y="59181"/>
                </a:lnTo>
                <a:lnTo>
                  <a:pt x="85115" y="21488"/>
                </a:lnTo>
                <a:lnTo>
                  <a:pt x="45669" y="406"/>
                </a:lnTo>
                <a:lnTo>
                  <a:pt x="41617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3640073" y="6260679"/>
            <a:ext cx="50165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35">
                <a:latin typeface="Tahoma"/>
                <a:cs typeface="Tahoma"/>
              </a:rPr>
              <a:t>1.2%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471392" y="6715544"/>
            <a:ext cx="8890" cy="422909"/>
          </a:xfrm>
          <a:custGeom>
            <a:avLst/>
            <a:gdLst/>
            <a:ahLst/>
            <a:cxnLst/>
            <a:rect l="l" t="t" r="r" b="b"/>
            <a:pathLst>
              <a:path w="8889" h="422909">
                <a:moveTo>
                  <a:pt x="2342" y="0"/>
                </a:moveTo>
                <a:lnTo>
                  <a:pt x="0" y="0"/>
                </a:lnTo>
                <a:lnTo>
                  <a:pt x="0" y="422287"/>
                </a:lnTo>
                <a:lnTo>
                  <a:pt x="2324" y="422287"/>
                </a:lnTo>
                <a:lnTo>
                  <a:pt x="4305" y="421474"/>
                </a:lnTo>
                <a:lnTo>
                  <a:pt x="7581" y="418198"/>
                </a:lnTo>
                <a:lnTo>
                  <a:pt x="8393" y="416217"/>
                </a:lnTo>
                <a:lnTo>
                  <a:pt x="8393" y="6070"/>
                </a:lnTo>
                <a:lnTo>
                  <a:pt x="7581" y="4089"/>
                </a:lnTo>
                <a:lnTo>
                  <a:pt x="4305" y="812"/>
                </a:lnTo>
                <a:lnTo>
                  <a:pt x="2342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471392" y="7218274"/>
            <a:ext cx="67310" cy="422909"/>
          </a:xfrm>
          <a:custGeom>
            <a:avLst/>
            <a:gdLst/>
            <a:ahLst/>
            <a:cxnLst/>
            <a:rect l="l" t="t" r="r" b="b"/>
            <a:pathLst>
              <a:path w="67310" h="422909">
                <a:moveTo>
                  <a:pt x="7975" y="0"/>
                </a:moveTo>
                <a:lnTo>
                  <a:pt x="0" y="0"/>
                </a:lnTo>
                <a:lnTo>
                  <a:pt x="0" y="422299"/>
                </a:lnTo>
                <a:lnTo>
                  <a:pt x="7975" y="422299"/>
                </a:lnTo>
                <a:lnTo>
                  <a:pt x="12090" y="421880"/>
                </a:lnTo>
                <a:lnTo>
                  <a:pt x="51536" y="400798"/>
                </a:lnTo>
                <a:lnTo>
                  <a:pt x="67151" y="363105"/>
                </a:lnTo>
                <a:lnTo>
                  <a:pt x="67151" y="59181"/>
                </a:lnTo>
                <a:lnTo>
                  <a:pt x="51536" y="21500"/>
                </a:lnTo>
                <a:lnTo>
                  <a:pt x="12090" y="405"/>
                </a:lnTo>
                <a:lnTo>
                  <a:pt x="7975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3580485" y="6767524"/>
            <a:ext cx="579120" cy="77724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20">
                <a:latin typeface="Tahoma"/>
                <a:cs typeface="Tahoma"/>
              </a:rPr>
              <a:t>0.1%</a:t>
            </a:r>
            <a:endParaRPr sz="1650">
              <a:latin typeface="Tahoma"/>
              <a:cs typeface="Tahoma"/>
            </a:endParaRPr>
          </a:p>
          <a:p>
            <a:pPr marL="34925">
              <a:lnSpc>
                <a:spcPct val="100000"/>
              </a:lnSpc>
              <a:spcBef>
                <a:spcPts val="1935"/>
              </a:spcBef>
            </a:pPr>
            <a:r>
              <a:rPr dirty="0" sz="1650" spc="40">
                <a:latin typeface="Tahoma"/>
                <a:cs typeface="Tahoma"/>
              </a:rPr>
              <a:t>0.8%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471392" y="7721004"/>
            <a:ext cx="8890" cy="422909"/>
          </a:xfrm>
          <a:custGeom>
            <a:avLst/>
            <a:gdLst/>
            <a:ahLst/>
            <a:cxnLst/>
            <a:rect l="l" t="t" r="r" b="b"/>
            <a:pathLst>
              <a:path w="8889" h="422909">
                <a:moveTo>
                  <a:pt x="2324" y="0"/>
                </a:moveTo>
                <a:lnTo>
                  <a:pt x="0" y="0"/>
                </a:lnTo>
                <a:lnTo>
                  <a:pt x="0" y="422298"/>
                </a:lnTo>
                <a:lnTo>
                  <a:pt x="2324" y="422298"/>
                </a:lnTo>
                <a:lnTo>
                  <a:pt x="4305" y="421473"/>
                </a:lnTo>
                <a:lnTo>
                  <a:pt x="7581" y="418196"/>
                </a:lnTo>
                <a:lnTo>
                  <a:pt x="8393" y="416215"/>
                </a:lnTo>
                <a:lnTo>
                  <a:pt x="8393" y="6081"/>
                </a:lnTo>
                <a:lnTo>
                  <a:pt x="7581" y="4100"/>
                </a:lnTo>
                <a:lnTo>
                  <a:pt x="4305" y="824"/>
                </a:lnTo>
                <a:lnTo>
                  <a:pt x="2324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580485" y="7772817"/>
            <a:ext cx="52578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20">
                <a:latin typeface="Tahoma"/>
                <a:cs typeface="Tahoma"/>
              </a:rPr>
              <a:t>0.1%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71392" y="8223732"/>
            <a:ext cx="59055" cy="422909"/>
          </a:xfrm>
          <a:custGeom>
            <a:avLst/>
            <a:gdLst/>
            <a:ahLst/>
            <a:cxnLst/>
            <a:rect l="l" t="t" r="r" b="b"/>
            <a:pathLst>
              <a:path w="59054" h="422909">
                <a:moveTo>
                  <a:pt x="3886" y="0"/>
                </a:moveTo>
                <a:lnTo>
                  <a:pt x="0" y="0"/>
                </a:lnTo>
                <a:lnTo>
                  <a:pt x="0" y="422300"/>
                </a:lnTo>
                <a:lnTo>
                  <a:pt x="3728" y="422300"/>
                </a:lnTo>
                <a:lnTo>
                  <a:pt x="7683" y="421919"/>
                </a:lnTo>
                <a:lnTo>
                  <a:pt x="44284" y="402361"/>
                </a:lnTo>
                <a:lnTo>
                  <a:pt x="58757" y="367398"/>
                </a:lnTo>
                <a:lnTo>
                  <a:pt x="58757" y="54902"/>
                </a:lnTo>
                <a:lnTo>
                  <a:pt x="38823" y="14490"/>
                </a:lnTo>
                <a:lnTo>
                  <a:pt x="3886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3597643" y="8279662"/>
            <a:ext cx="54864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20">
                <a:latin typeface="Tahoma"/>
                <a:cs typeface="Tahoma"/>
              </a:rPr>
              <a:t>0.7%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71392" y="8726471"/>
            <a:ext cx="562610" cy="422909"/>
          </a:xfrm>
          <a:custGeom>
            <a:avLst/>
            <a:gdLst/>
            <a:ahLst/>
            <a:cxnLst/>
            <a:rect l="l" t="t" r="r" b="b"/>
            <a:pathLst>
              <a:path w="562610" h="422909">
                <a:moveTo>
                  <a:pt x="503199" y="0"/>
                </a:moveTo>
                <a:lnTo>
                  <a:pt x="0" y="0"/>
                </a:lnTo>
                <a:lnTo>
                  <a:pt x="0" y="422291"/>
                </a:lnTo>
                <a:lnTo>
                  <a:pt x="503199" y="422291"/>
                </a:lnTo>
                <a:lnTo>
                  <a:pt x="507326" y="421884"/>
                </a:lnTo>
                <a:lnTo>
                  <a:pt x="546773" y="400790"/>
                </a:lnTo>
                <a:lnTo>
                  <a:pt x="562381" y="363096"/>
                </a:lnTo>
                <a:lnTo>
                  <a:pt x="562381" y="59185"/>
                </a:lnTo>
                <a:lnTo>
                  <a:pt x="546773" y="21492"/>
                </a:lnTo>
                <a:lnTo>
                  <a:pt x="507326" y="397"/>
                </a:lnTo>
                <a:lnTo>
                  <a:pt x="503199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471392" y="9229197"/>
            <a:ext cx="5086985" cy="422909"/>
          </a:xfrm>
          <a:custGeom>
            <a:avLst/>
            <a:gdLst/>
            <a:ahLst/>
            <a:cxnLst/>
            <a:rect l="l" t="t" r="r" b="b"/>
            <a:pathLst>
              <a:path w="5086984" h="422909">
                <a:moveTo>
                  <a:pt x="5027447" y="0"/>
                </a:moveTo>
                <a:lnTo>
                  <a:pt x="0" y="0"/>
                </a:lnTo>
                <a:lnTo>
                  <a:pt x="0" y="422295"/>
                </a:lnTo>
                <a:lnTo>
                  <a:pt x="5027447" y="422295"/>
                </a:lnTo>
                <a:lnTo>
                  <a:pt x="5031574" y="421888"/>
                </a:lnTo>
                <a:lnTo>
                  <a:pt x="5071020" y="400806"/>
                </a:lnTo>
                <a:lnTo>
                  <a:pt x="5086629" y="363113"/>
                </a:lnTo>
                <a:lnTo>
                  <a:pt x="5086629" y="59189"/>
                </a:lnTo>
                <a:lnTo>
                  <a:pt x="5071020" y="21496"/>
                </a:lnTo>
                <a:lnTo>
                  <a:pt x="5031574" y="401"/>
                </a:lnTo>
                <a:lnTo>
                  <a:pt x="5027447" y="0"/>
                </a:lnTo>
                <a:close/>
              </a:path>
            </a:pathLst>
          </a:custGeom>
          <a:solidFill>
            <a:srgbClr val="547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8635733" y="9271062"/>
            <a:ext cx="680720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50">
                <a:latin typeface="Tahoma"/>
                <a:cs typeface="Tahoma"/>
              </a:rPr>
              <a:t>60.6%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8854" y="9771482"/>
            <a:ext cx="901700" cy="793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50" spc="50">
                <a:latin typeface="Tahoma"/>
                <a:cs typeface="Tahoma"/>
              </a:rPr>
              <a:t>Ninguno</a:t>
            </a:r>
            <a:endParaRPr sz="1750">
              <a:latin typeface="Tahoma"/>
              <a:cs typeface="Tahoma"/>
            </a:endParaRPr>
          </a:p>
          <a:p>
            <a:pPr marL="22860">
              <a:lnSpc>
                <a:spcPct val="100000"/>
              </a:lnSpc>
              <a:spcBef>
                <a:spcPts val="1860"/>
              </a:spcBef>
            </a:pPr>
            <a:r>
              <a:rPr dirty="0" sz="1750" spc="85">
                <a:latin typeface="Tahoma"/>
                <a:cs typeface="Tahoma"/>
              </a:rPr>
              <a:t>No</a:t>
            </a:r>
            <a:r>
              <a:rPr dirty="0" sz="1750" spc="-95">
                <a:latin typeface="Tahoma"/>
                <a:cs typeface="Tahoma"/>
              </a:rPr>
              <a:t> </a:t>
            </a:r>
            <a:r>
              <a:rPr dirty="0" sz="1750" spc="40">
                <a:latin typeface="Tahoma"/>
                <a:cs typeface="Tahoma"/>
              </a:rPr>
              <a:t>Sabe</a:t>
            </a:r>
            <a:endParaRPr sz="1750">
              <a:latin typeface="Tahoma"/>
              <a:cs typeface="Tahom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471392" y="9731926"/>
            <a:ext cx="1192530" cy="422909"/>
          </a:xfrm>
          <a:custGeom>
            <a:avLst/>
            <a:gdLst/>
            <a:ahLst/>
            <a:cxnLst/>
            <a:rect l="l" t="t" r="r" b="b"/>
            <a:pathLst>
              <a:path w="1192529" h="422909">
                <a:moveTo>
                  <a:pt x="1132738" y="0"/>
                </a:moveTo>
                <a:lnTo>
                  <a:pt x="0" y="0"/>
                </a:lnTo>
                <a:lnTo>
                  <a:pt x="0" y="422295"/>
                </a:lnTo>
                <a:lnTo>
                  <a:pt x="1132738" y="422295"/>
                </a:lnTo>
                <a:lnTo>
                  <a:pt x="1136853" y="421889"/>
                </a:lnTo>
                <a:lnTo>
                  <a:pt x="1176312" y="400794"/>
                </a:lnTo>
                <a:lnTo>
                  <a:pt x="1191915" y="363113"/>
                </a:lnTo>
                <a:lnTo>
                  <a:pt x="1191915" y="59189"/>
                </a:lnTo>
                <a:lnTo>
                  <a:pt x="1176312" y="21496"/>
                </a:lnTo>
                <a:lnTo>
                  <a:pt x="1136853" y="401"/>
                </a:lnTo>
                <a:lnTo>
                  <a:pt x="11327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4694770" y="9770540"/>
            <a:ext cx="635635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10">
                <a:latin typeface="Tahoma"/>
                <a:cs typeface="Tahoma"/>
              </a:rPr>
              <a:t>14.2%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471392" y="10234663"/>
            <a:ext cx="982344" cy="422909"/>
          </a:xfrm>
          <a:custGeom>
            <a:avLst/>
            <a:gdLst/>
            <a:ahLst/>
            <a:cxnLst/>
            <a:rect l="l" t="t" r="r" b="b"/>
            <a:pathLst>
              <a:path w="982345" h="422909">
                <a:moveTo>
                  <a:pt x="922971" y="0"/>
                </a:moveTo>
                <a:lnTo>
                  <a:pt x="0" y="0"/>
                </a:lnTo>
                <a:lnTo>
                  <a:pt x="0" y="422287"/>
                </a:lnTo>
                <a:lnTo>
                  <a:pt x="922896" y="422287"/>
                </a:lnTo>
                <a:lnTo>
                  <a:pt x="927011" y="421881"/>
                </a:lnTo>
                <a:lnTo>
                  <a:pt x="966469" y="400786"/>
                </a:lnTo>
                <a:lnTo>
                  <a:pt x="982071" y="363105"/>
                </a:lnTo>
                <a:lnTo>
                  <a:pt x="982071" y="59181"/>
                </a:lnTo>
                <a:lnTo>
                  <a:pt x="966469" y="21488"/>
                </a:lnTo>
                <a:lnTo>
                  <a:pt x="927011" y="406"/>
                </a:lnTo>
                <a:lnTo>
                  <a:pt x="922971" y="0"/>
                </a:lnTo>
                <a:close/>
              </a:path>
            </a:pathLst>
          </a:custGeom>
          <a:solidFill>
            <a:srgbClr val="7D7F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4488789" y="10304791"/>
            <a:ext cx="588645" cy="280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650" spc="-75">
                <a:latin typeface="Tahoma"/>
                <a:cs typeface="Tahoma"/>
              </a:rPr>
              <a:t>11.7%</a:t>
            </a:r>
            <a:endParaRPr sz="165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 rot="21300000">
            <a:off x="7908357" y="10628938"/>
            <a:ext cx="1435010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800"/>
              </a:lnSpc>
            </a:pPr>
            <a:r>
              <a:rPr dirty="0" sz="1800" spc="80" b="1">
                <a:solidFill>
                  <a:srgbClr val="FFFFFF"/>
                </a:solidFill>
                <a:latin typeface="Trebuchet MS"/>
                <a:cs typeface="Trebuchet MS"/>
              </a:rPr>
              <a:t>ELECCIONES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1327437"/>
            <a:ext cx="10287000" cy="1436370"/>
            <a:chOff x="0" y="11327437"/>
            <a:chExt cx="10287000" cy="1436370"/>
          </a:xfrm>
        </p:grpSpPr>
        <p:sp>
          <p:nvSpPr>
            <p:cNvPr id="3" name="object 3"/>
            <p:cNvSpPr/>
            <p:nvPr/>
          </p:nvSpPr>
          <p:spPr>
            <a:xfrm>
              <a:off x="0" y="11327447"/>
              <a:ext cx="10287000" cy="813435"/>
            </a:xfrm>
            <a:custGeom>
              <a:avLst/>
              <a:gdLst/>
              <a:ahLst/>
              <a:cxnLst/>
              <a:rect l="l" t="t" r="r" b="b"/>
              <a:pathLst>
                <a:path w="10287000" h="813434">
                  <a:moveTo>
                    <a:pt x="10286987" y="0"/>
                  </a:moveTo>
                  <a:lnTo>
                    <a:pt x="9573349" y="0"/>
                  </a:lnTo>
                  <a:lnTo>
                    <a:pt x="362775" y="0"/>
                  </a:lnTo>
                  <a:lnTo>
                    <a:pt x="0" y="0"/>
                  </a:lnTo>
                  <a:lnTo>
                    <a:pt x="0" y="800366"/>
                  </a:lnTo>
                  <a:lnTo>
                    <a:pt x="750582" y="800366"/>
                  </a:lnTo>
                  <a:lnTo>
                    <a:pt x="762990" y="812965"/>
                  </a:lnTo>
                  <a:lnTo>
                    <a:pt x="9972154" y="812965"/>
                  </a:lnTo>
                  <a:lnTo>
                    <a:pt x="9972154" y="800366"/>
                  </a:lnTo>
                  <a:lnTo>
                    <a:pt x="10286987" y="800366"/>
                  </a:lnTo>
                  <a:lnTo>
                    <a:pt x="10286987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07225" y="10950045"/>
            <a:ext cx="9521825" cy="10839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4191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ts val="1650"/>
              </a:lnSpc>
              <a:spcBef>
                <a:spcPts val="1395"/>
              </a:spcBef>
            </a:pP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MCM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mantiene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consolidada,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figura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política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mayor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intención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voto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venezolanos,</a:t>
            </a:r>
            <a:r>
              <a:rPr dirty="0" sz="1400" spc="3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3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unas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eventuales</a:t>
            </a:r>
            <a:r>
              <a:rPr dirty="0" sz="1400" spc="10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elecciones</a:t>
            </a:r>
            <a:r>
              <a:rPr dirty="0" sz="1400" spc="10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presidenciales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;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hasta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6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cada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10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electores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votarían,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adversario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más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cercano,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porcentualmente,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no alcanza los dos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dígitos.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789782"/>
            <a:ext cx="10284460" cy="1380490"/>
            <a:chOff x="0" y="3789782"/>
            <a:chExt cx="10284460" cy="1380490"/>
          </a:xfrm>
        </p:grpSpPr>
        <p:sp>
          <p:nvSpPr>
            <p:cNvPr id="4" name="object 4"/>
            <p:cNvSpPr/>
            <p:nvPr/>
          </p:nvSpPr>
          <p:spPr>
            <a:xfrm>
              <a:off x="6673037" y="4113453"/>
              <a:ext cx="3611245" cy="648335"/>
            </a:xfrm>
            <a:custGeom>
              <a:avLst/>
              <a:gdLst/>
              <a:ahLst/>
              <a:cxnLst/>
              <a:rect l="l" t="t" r="r" b="b"/>
              <a:pathLst>
                <a:path w="3611245" h="648335">
                  <a:moveTo>
                    <a:pt x="3610902" y="363435"/>
                  </a:moveTo>
                  <a:lnTo>
                    <a:pt x="3243110" y="363435"/>
                  </a:lnTo>
                  <a:lnTo>
                    <a:pt x="3232226" y="363435"/>
                  </a:lnTo>
                  <a:lnTo>
                    <a:pt x="2690647" y="363435"/>
                  </a:lnTo>
                  <a:lnTo>
                    <a:pt x="2690647" y="358863"/>
                  </a:lnTo>
                  <a:lnTo>
                    <a:pt x="2688171" y="358863"/>
                  </a:lnTo>
                  <a:lnTo>
                    <a:pt x="2671127" y="289306"/>
                  </a:lnTo>
                  <a:lnTo>
                    <a:pt x="2645092" y="183121"/>
                  </a:lnTo>
                  <a:lnTo>
                    <a:pt x="2605176" y="432092"/>
                  </a:lnTo>
                  <a:lnTo>
                    <a:pt x="2571737" y="160769"/>
                  </a:lnTo>
                  <a:lnTo>
                    <a:pt x="2551912" y="0"/>
                  </a:lnTo>
                  <a:lnTo>
                    <a:pt x="2475877" y="537781"/>
                  </a:lnTo>
                  <a:lnTo>
                    <a:pt x="2441371" y="337159"/>
                  </a:lnTo>
                  <a:lnTo>
                    <a:pt x="2384031" y="337159"/>
                  </a:lnTo>
                  <a:lnTo>
                    <a:pt x="2372969" y="302933"/>
                  </a:lnTo>
                  <a:lnTo>
                    <a:pt x="2345664" y="218465"/>
                  </a:lnTo>
                  <a:lnTo>
                    <a:pt x="2317839" y="362521"/>
                  </a:lnTo>
                  <a:lnTo>
                    <a:pt x="2284526" y="362521"/>
                  </a:lnTo>
                  <a:lnTo>
                    <a:pt x="2262975" y="312216"/>
                  </a:lnTo>
                  <a:lnTo>
                    <a:pt x="2233574" y="243624"/>
                  </a:lnTo>
                  <a:lnTo>
                    <a:pt x="2212924" y="337159"/>
                  </a:lnTo>
                  <a:lnTo>
                    <a:pt x="2183549" y="337159"/>
                  </a:lnTo>
                  <a:lnTo>
                    <a:pt x="2172652" y="363435"/>
                  </a:lnTo>
                  <a:lnTo>
                    <a:pt x="1786420" y="363435"/>
                  </a:lnTo>
                  <a:lnTo>
                    <a:pt x="1767370" y="363435"/>
                  </a:lnTo>
                  <a:lnTo>
                    <a:pt x="1211516" y="363435"/>
                  </a:lnTo>
                  <a:lnTo>
                    <a:pt x="1211516" y="358863"/>
                  </a:lnTo>
                  <a:lnTo>
                    <a:pt x="1209052" y="358863"/>
                  </a:lnTo>
                  <a:lnTo>
                    <a:pt x="1192009" y="289306"/>
                  </a:lnTo>
                  <a:lnTo>
                    <a:pt x="1165974" y="183121"/>
                  </a:lnTo>
                  <a:lnTo>
                    <a:pt x="1126058" y="432092"/>
                  </a:lnTo>
                  <a:lnTo>
                    <a:pt x="1092619" y="160769"/>
                  </a:lnTo>
                  <a:lnTo>
                    <a:pt x="1072794" y="0"/>
                  </a:lnTo>
                  <a:lnTo>
                    <a:pt x="996759" y="537781"/>
                  </a:lnTo>
                  <a:lnTo>
                    <a:pt x="962253" y="337159"/>
                  </a:lnTo>
                  <a:lnTo>
                    <a:pt x="904913" y="337159"/>
                  </a:lnTo>
                  <a:lnTo>
                    <a:pt x="893851" y="302933"/>
                  </a:lnTo>
                  <a:lnTo>
                    <a:pt x="866546" y="218465"/>
                  </a:lnTo>
                  <a:lnTo>
                    <a:pt x="838720" y="362521"/>
                  </a:lnTo>
                  <a:lnTo>
                    <a:pt x="805408" y="362521"/>
                  </a:lnTo>
                  <a:lnTo>
                    <a:pt x="783856" y="312216"/>
                  </a:lnTo>
                  <a:lnTo>
                    <a:pt x="754468" y="243624"/>
                  </a:lnTo>
                  <a:lnTo>
                    <a:pt x="733806" y="337159"/>
                  </a:lnTo>
                  <a:lnTo>
                    <a:pt x="704430" y="337159"/>
                  </a:lnTo>
                  <a:lnTo>
                    <a:pt x="693534" y="363435"/>
                  </a:lnTo>
                  <a:lnTo>
                    <a:pt x="295275" y="363435"/>
                  </a:lnTo>
                  <a:lnTo>
                    <a:pt x="287820" y="363435"/>
                  </a:lnTo>
                  <a:lnTo>
                    <a:pt x="0" y="363435"/>
                  </a:lnTo>
                  <a:lnTo>
                    <a:pt x="0" y="384517"/>
                  </a:lnTo>
                  <a:lnTo>
                    <a:pt x="287820" y="384517"/>
                  </a:lnTo>
                  <a:lnTo>
                    <a:pt x="295275" y="384517"/>
                  </a:lnTo>
                  <a:lnTo>
                    <a:pt x="707669" y="384517"/>
                  </a:lnTo>
                  <a:lnTo>
                    <a:pt x="718553" y="358241"/>
                  </a:lnTo>
                  <a:lnTo>
                    <a:pt x="750747" y="358241"/>
                  </a:lnTo>
                  <a:lnTo>
                    <a:pt x="760933" y="312216"/>
                  </a:lnTo>
                  <a:lnTo>
                    <a:pt x="791502" y="383603"/>
                  </a:lnTo>
                  <a:lnTo>
                    <a:pt x="856081" y="383603"/>
                  </a:lnTo>
                  <a:lnTo>
                    <a:pt x="860158" y="362521"/>
                  </a:lnTo>
                  <a:lnTo>
                    <a:pt x="871677" y="302933"/>
                  </a:lnTo>
                  <a:lnTo>
                    <a:pt x="889533" y="358241"/>
                  </a:lnTo>
                  <a:lnTo>
                    <a:pt x="944549" y="358241"/>
                  </a:lnTo>
                  <a:lnTo>
                    <a:pt x="994295" y="647763"/>
                  </a:lnTo>
                  <a:lnTo>
                    <a:pt x="1002525" y="647763"/>
                  </a:lnTo>
                  <a:lnTo>
                    <a:pt x="1018082" y="537781"/>
                  </a:lnTo>
                  <a:lnTo>
                    <a:pt x="1071384" y="160769"/>
                  </a:lnTo>
                  <a:lnTo>
                    <a:pt x="1123251" y="582193"/>
                  </a:lnTo>
                  <a:lnTo>
                    <a:pt x="1147381" y="432092"/>
                  </a:lnTo>
                  <a:lnTo>
                    <a:pt x="1170330" y="289306"/>
                  </a:lnTo>
                  <a:lnTo>
                    <a:pt x="1188427" y="363435"/>
                  </a:lnTo>
                  <a:lnTo>
                    <a:pt x="1188148" y="363435"/>
                  </a:lnTo>
                  <a:lnTo>
                    <a:pt x="1188148" y="384517"/>
                  </a:lnTo>
                  <a:lnTo>
                    <a:pt x="1767370" y="384517"/>
                  </a:lnTo>
                  <a:lnTo>
                    <a:pt x="1786420" y="384517"/>
                  </a:lnTo>
                  <a:lnTo>
                    <a:pt x="2186787" y="384517"/>
                  </a:lnTo>
                  <a:lnTo>
                    <a:pt x="2197671" y="358241"/>
                  </a:lnTo>
                  <a:lnTo>
                    <a:pt x="2229853" y="358241"/>
                  </a:lnTo>
                  <a:lnTo>
                    <a:pt x="2240051" y="312216"/>
                  </a:lnTo>
                  <a:lnTo>
                    <a:pt x="2270607" y="383603"/>
                  </a:lnTo>
                  <a:lnTo>
                    <a:pt x="2335199" y="383603"/>
                  </a:lnTo>
                  <a:lnTo>
                    <a:pt x="2339276" y="362521"/>
                  </a:lnTo>
                  <a:lnTo>
                    <a:pt x="2350795" y="302933"/>
                  </a:lnTo>
                  <a:lnTo>
                    <a:pt x="2368639" y="358241"/>
                  </a:lnTo>
                  <a:lnTo>
                    <a:pt x="2423668" y="358241"/>
                  </a:lnTo>
                  <a:lnTo>
                    <a:pt x="2473401" y="647763"/>
                  </a:lnTo>
                  <a:lnTo>
                    <a:pt x="2481630" y="647763"/>
                  </a:lnTo>
                  <a:lnTo>
                    <a:pt x="2497188" y="537781"/>
                  </a:lnTo>
                  <a:lnTo>
                    <a:pt x="2550503" y="160769"/>
                  </a:lnTo>
                  <a:lnTo>
                    <a:pt x="2602369" y="582193"/>
                  </a:lnTo>
                  <a:lnTo>
                    <a:pt x="2626499" y="432092"/>
                  </a:lnTo>
                  <a:lnTo>
                    <a:pt x="2649448" y="289306"/>
                  </a:lnTo>
                  <a:lnTo>
                    <a:pt x="2667546" y="363435"/>
                  </a:lnTo>
                  <a:lnTo>
                    <a:pt x="2664637" y="363435"/>
                  </a:lnTo>
                  <a:lnTo>
                    <a:pt x="2664637" y="384517"/>
                  </a:lnTo>
                  <a:lnTo>
                    <a:pt x="3232226" y="384517"/>
                  </a:lnTo>
                  <a:lnTo>
                    <a:pt x="3243110" y="384517"/>
                  </a:lnTo>
                  <a:lnTo>
                    <a:pt x="3610902" y="384517"/>
                  </a:lnTo>
                  <a:lnTo>
                    <a:pt x="3610902" y="363435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3789782"/>
              <a:ext cx="6672580" cy="1380490"/>
            </a:xfrm>
            <a:custGeom>
              <a:avLst/>
              <a:gdLst/>
              <a:ahLst/>
              <a:cxnLst/>
              <a:rect l="l" t="t" r="r" b="b"/>
              <a:pathLst>
                <a:path w="6672580" h="1380489">
                  <a:moveTo>
                    <a:pt x="6418440" y="0"/>
                  </a:moveTo>
                  <a:lnTo>
                    <a:pt x="0" y="0"/>
                  </a:lnTo>
                  <a:lnTo>
                    <a:pt x="0" y="1380426"/>
                  </a:lnTo>
                  <a:lnTo>
                    <a:pt x="6418427" y="1380426"/>
                  </a:lnTo>
                  <a:lnTo>
                    <a:pt x="6442949" y="1377266"/>
                  </a:lnTo>
                  <a:lnTo>
                    <a:pt x="6489908" y="1352857"/>
                  </a:lnTo>
                  <a:lnTo>
                    <a:pt x="6533375" y="1306257"/>
                  </a:lnTo>
                  <a:lnTo>
                    <a:pt x="6572497" y="1239779"/>
                  </a:lnTo>
                  <a:lnTo>
                    <a:pt x="6590162" y="1199809"/>
                  </a:lnTo>
                  <a:lnTo>
                    <a:pt x="6606420" y="1155737"/>
                  </a:lnTo>
                  <a:lnTo>
                    <a:pt x="6621165" y="1107852"/>
                  </a:lnTo>
                  <a:lnTo>
                    <a:pt x="6634290" y="1056445"/>
                  </a:lnTo>
                  <a:lnTo>
                    <a:pt x="6645688" y="1001803"/>
                  </a:lnTo>
                  <a:lnTo>
                    <a:pt x="6655254" y="944216"/>
                  </a:lnTo>
                  <a:lnTo>
                    <a:pt x="6662879" y="883974"/>
                  </a:lnTo>
                  <a:lnTo>
                    <a:pt x="6668458" y="821366"/>
                  </a:lnTo>
                  <a:lnTo>
                    <a:pt x="6671884" y="756680"/>
                  </a:lnTo>
                  <a:lnTo>
                    <a:pt x="6672132" y="742501"/>
                  </a:lnTo>
                  <a:lnTo>
                    <a:pt x="6672132" y="637914"/>
                  </a:lnTo>
                  <a:lnTo>
                    <a:pt x="6668458" y="559051"/>
                  </a:lnTo>
                  <a:lnTo>
                    <a:pt x="6662879" y="496444"/>
                  </a:lnTo>
                  <a:lnTo>
                    <a:pt x="6655254" y="436203"/>
                  </a:lnTo>
                  <a:lnTo>
                    <a:pt x="6645688" y="378618"/>
                  </a:lnTo>
                  <a:lnTo>
                    <a:pt x="6634290" y="323977"/>
                  </a:lnTo>
                  <a:lnTo>
                    <a:pt x="6621165" y="272570"/>
                  </a:lnTo>
                  <a:lnTo>
                    <a:pt x="6606420" y="224687"/>
                  </a:lnTo>
                  <a:lnTo>
                    <a:pt x="6590162" y="180615"/>
                  </a:lnTo>
                  <a:lnTo>
                    <a:pt x="6572497" y="140646"/>
                  </a:lnTo>
                  <a:lnTo>
                    <a:pt x="6553533" y="105067"/>
                  </a:lnTo>
                  <a:lnTo>
                    <a:pt x="6512132" y="48239"/>
                  </a:lnTo>
                  <a:lnTo>
                    <a:pt x="6466812" y="12445"/>
                  </a:lnTo>
                  <a:lnTo>
                    <a:pt x="6418440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240045" y="1679897"/>
            <a:ext cx="6245225" cy="3408679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50">
                <a:latin typeface="Arial"/>
                <a:cs typeface="Arial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ABIERTA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57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algn="ctr" marL="74295" marR="5080">
              <a:lnSpc>
                <a:spcPts val="3150"/>
              </a:lnSpc>
              <a:spcBef>
                <a:spcPts val="735"/>
              </a:spcBef>
            </a:pP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OPINIÓN: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0">
                <a:solidFill>
                  <a:srgbClr val="FFFFFF"/>
                </a:solidFill>
                <a:latin typeface="Tahoma"/>
                <a:cs typeface="Tahoma"/>
              </a:rPr>
              <a:t>¿PODRÍA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45">
                <a:solidFill>
                  <a:srgbClr val="FFFFFF"/>
                </a:solidFill>
                <a:latin typeface="Tahoma"/>
                <a:cs typeface="Tahoma"/>
              </a:rPr>
              <a:t>HABER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15">
                <a:solidFill>
                  <a:srgbClr val="FFFFFF"/>
                </a:solidFill>
                <a:latin typeface="Tahoma"/>
                <a:cs typeface="Tahoma"/>
              </a:rPr>
              <a:t>ESTABILIZACIÓN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70">
                <a:solidFill>
                  <a:srgbClr val="FFFFFF"/>
                </a:solidFill>
                <a:latin typeface="Tahoma"/>
                <a:cs typeface="Tahoma"/>
              </a:rPr>
              <a:t>Y </a:t>
            </a:r>
            <a:r>
              <a:rPr dirty="0" sz="2700" spc="-570">
                <a:solidFill>
                  <a:srgbClr val="FFFFFF"/>
                </a:solidFill>
                <a:latin typeface="Tahoma"/>
                <a:cs typeface="Tahoma"/>
              </a:rPr>
              <a:t>RECUPERACIÓN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15">
                <a:solidFill>
                  <a:srgbClr val="FFFFFF"/>
                </a:solidFill>
                <a:latin typeface="Tahoma"/>
                <a:cs typeface="Tahoma"/>
              </a:rPr>
              <a:t>ECONÓMICA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15">
                <a:solidFill>
                  <a:srgbClr val="FFFFFF"/>
                </a:solidFill>
                <a:latin typeface="Tahoma"/>
                <a:cs typeface="Tahoma"/>
              </a:rPr>
              <a:t>VZLA,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9">
                <a:solidFill>
                  <a:srgbClr val="FFFFFF"/>
                </a:solidFill>
                <a:latin typeface="Tahoma"/>
                <a:cs typeface="Tahoma"/>
              </a:rPr>
              <a:t>SIN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0">
                <a:solidFill>
                  <a:srgbClr val="FFFFFF"/>
                </a:solidFill>
                <a:latin typeface="Tahoma"/>
                <a:cs typeface="Tahoma"/>
              </a:rPr>
              <a:t>REALIZAR</a:t>
            </a:r>
            <a:r>
              <a:rPr dirty="0" sz="2700" spc="-33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60">
                <a:solidFill>
                  <a:srgbClr val="FFFFFF"/>
                </a:solidFill>
                <a:latin typeface="Tahoma"/>
                <a:cs typeface="Tahoma"/>
              </a:rPr>
              <a:t>ANTES </a:t>
            </a:r>
            <a:r>
              <a:rPr dirty="0" sz="2700" spc="-555">
                <a:solidFill>
                  <a:srgbClr val="FFFFFF"/>
                </a:solidFill>
                <a:latin typeface="Tahoma"/>
                <a:cs typeface="Tahoma"/>
              </a:rPr>
              <a:t>ELECCIONES</a:t>
            </a:r>
            <a:r>
              <a:rPr dirty="0" sz="2700" spc="-3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0">
                <a:solidFill>
                  <a:srgbClr val="FFFFFF"/>
                </a:solidFill>
                <a:latin typeface="Tahoma"/>
                <a:cs typeface="Tahoma"/>
              </a:rPr>
              <a:t>PRESIDENCIALES?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0205" y="5427383"/>
            <a:ext cx="252506" cy="25250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205" y="5834812"/>
            <a:ext cx="252506" cy="25250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0205" y="6244056"/>
            <a:ext cx="252506" cy="25250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634906" y="5299399"/>
            <a:ext cx="1390650" cy="12636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972819">
              <a:lnSpc>
                <a:spcPct val="137500"/>
              </a:lnSpc>
              <a:spcBef>
                <a:spcPts val="95"/>
              </a:spcBef>
            </a:pPr>
            <a:r>
              <a:rPr dirty="0" sz="1850" spc="135">
                <a:latin typeface="Arial"/>
                <a:cs typeface="Arial"/>
              </a:rPr>
              <a:t>SI NO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1445"/>
              </a:lnSpc>
              <a:spcBef>
                <a:spcPts val="755"/>
              </a:spcBef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75">
                <a:latin typeface="Arial"/>
                <a:cs typeface="Arial"/>
              </a:rPr>
              <a:t>SABE/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ts val="1445"/>
              </a:lnSpc>
            </a:pPr>
            <a:r>
              <a:rPr dirty="0" sz="1300" spc="125">
                <a:latin typeface="Arial"/>
                <a:cs typeface="Arial"/>
              </a:rPr>
              <a:t>NO</a:t>
            </a:r>
            <a:r>
              <a:rPr dirty="0" sz="1300" spc="80">
                <a:latin typeface="Arial"/>
                <a:cs typeface="Arial"/>
              </a:rPr>
              <a:t> </a:t>
            </a:r>
            <a:r>
              <a:rPr dirty="0" sz="1300" spc="90">
                <a:latin typeface="Arial"/>
                <a:cs typeface="Arial"/>
              </a:rPr>
              <a:t>RESPONDE</a:t>
            </a:r>
            <a:endParaRPr sz="13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848484" y="5507776"/>
            <a:ext cx="4590415" cy="4590415"/>
            <a:chOff x="2848484" y="5507776"/>
            <a:chExt cx="4590415" cy="45904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8484" y="5507776"/>
              <a:ext cx="4589791" cy="458989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5312" y="8692895"/>
              <a:ext cx="1100327" cy="441959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66032" y="7668768"/>
            <a:ext cx="2164079" cy="868679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4147642" y="7636611"/>
            <a:ext cx="1991360" cy="8274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50" spc="-10">
                <a:solidFill>
                  <a:srgbClr val="B9141A"/>
                </a:solidFill>
                <a:latin typeface="Tahoma"/>
                <a:cs typeface="Tahoma"/>
              </a:rPr>
              <a:t>77.3%</a:t>
            </a:r>
            <a:endParaRPr sz="5250">
              <a:latin typeface="Tahoma"/>
              <a:cs typeface="Tahom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83023" y="6833616"/>
            <a:ext cx="1575815" cy="111861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4466247" y="6823166"/>
            <a:ext cx="1354455" cy="1047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700" spc="565">
                <a:solidFill>
                  <a:srgbClr val="B9141A"/>
                </a:solidFill>
                <a:latin typeface="Tahoma"/>
                <a:cs typeface="Tahoma"/>
              </a:rPr>
              <a:t>NO</a:t>
            </a:r>
            <a:endParaRPr sz="6700">
              <a:latin typeface="Tahoma"/>
              <a:cs typeface="Tahoma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61176" y="7577328"/>
            <a:ext cx="1063751" cy="435863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381153" y="7547159"/>
            <a:ext cx="985519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35">
                <a:solidFill>
                  <a:srgbClr val="FFFFFF"/>
                </a:solidFill>
                <a:latin typeface="Tahoma"/>
                <a:cs typeface="Tahoma"/>
              </a:rPr>
              <a:t>12.5%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950978" y="8670067"/>
            <a:ext cx="1006475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solidFill>
                  <a:srgbClr val="FFFFFF"/>
                </a:solidFill>
                <a:latin typeface="Tahoma"/>
                <a:cs typeface="Tahoma"/>
              </a:rPr>
              <a:t>10.2%</a:t>
            </a:r>
            <a:endParaRPr sz="265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11287983"/>
            <a:ext cx="10287000" cy="1475740"/>
            <a:chOff x="0" y="11287983"/>
            <a:chExt cx="10287000" cy="1475740"/>
          </a:xfrm>
        </p:grpSpPr>
        <p:sp>
          <p:nvSpPr>
            <p:cNvPr id="13" name="object 13"/>
            <p:cNvSpPr/>
            <p:nvPr/>
          </p:nvSpPr>
          <p:spPr>
            <a:xfrm>
              <a:off x="0" y="11287983"/>
              <a:ext cx="10287000" cy="840105"/>
            </a:xfrm>
            <a:custGeom>
              <a:avLst/>
              <a:gdLst/>
              <a:ahLst/>
              <a:cxnLst/>
              <a:rect l="l" t="t" r="r" b="b"/>
              <a:pathLst>
                <a:path w="10287000" h="840104">
                  <a:moveTo>
                    <a:pt x="10286999" y="0"/>
                  </a:moveTo>
                  <a:lnTo>
                    <a:pt x="0" y="0"/>
                  </a:lnTo>
                  <a:lnTo>
                    <a:pt x="0" y="839821"/>
                  </a:lnTo>
                  <a:lnTo>
                    <a:pt x="10286999" y="839821"/>
                  </a:lnTo>
                  <a:lnTo>
                    <a:pt x="1028699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44522" y="12325787"/>
              <a:ext cx="218668" cy="21911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68600" y="12325787"/>
              <a:ext cx="200024" cy="2381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59137" y="12325787"/>
              <a:ext cx="219075" cy="21907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07238" y="10829992"/>
            <a:ext cx="9522460" cy="11671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4191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700">
              <a:latin typeface="Arial Narrow"/>
              <a:cs typeface="Arial Narrow"/>
            </a:endParaRPr>
          </a:p>
          <a:p>
            <a:pPr algn="just" marL="12700" marR="5080">
              <a:lnSpc>
                <a:spcPts val="1580"/>
              </a:lnSpc>
            </a:pP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mayoría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venezolanos,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posibilidades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reales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país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comience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estabilizarse</a:t>
            </a:r>
            <a:r>
              <a:rPr dirty="0" sz="1450" spc="38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50" spc="38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spc="-10" b="1">
                <a:solidFill>
                  <a:srgbClr val="383A3C"/>
                </a:solidFill>
                <a:latin typeface="Calibri"/>
                <a:cs typeface="Calibri"/>
              </a:rPr>
              <a:t>recuperarse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económicamente,</a:t>
            </a:r>
            <a:r>
              <a:rPr dirty="0" sz="1450" spc="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dependen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50" spc="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antes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produzca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50" spc="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50" spc="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presidencia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50" spc="4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b="1">
                <a:solidFill>
                  <a:srgbClr val="383A3C"/>
                </a:solidFill>
                <a:latin typeface="Calibri"/>
                <a:cs typeface="Calibri"/>
              </a:rPr>
              <a:t>país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.</a:t>
            </a:r>
            <a:r>
              <a:rPr dirty="0" sz="1450" spc="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450" spc="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50" spc="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venezolanos,</a:t>
            </a:r>
            <a:r>
              <a:rPr dirty="0" sz="1450" spc="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50" spc="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 spc="-10">
                <a:solidFill>
                  <a:srgbClr val="383A3C"/>
                </a:solidFill>
                <a:latin typeface="Calibri"/>
                <a:cs typeface="Calibri"/>
              </a:rPr>
              <a:t>orden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50" spc="-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los factores sí altera el</a:t>
            </a:r>
            <a:r>
              <a:rPr dirty="0" sz="1450" spc="-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producto: primero elecciones presidenciales que traigan</a:t>
            </a:r>
            <a:r>
              <a:rPr dirty="0" sz="1450" spc="-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50">
                <a:solidFill>
                  <a:srgbClr val="383A3C"/>
                </a:solidFill>
                <a:latin typeface="Calibri"/>
                <a:cs typeface="Calibri"/>
              </a:rPr>
              <a:t>estabilización y recuperación, no al </a:t>
            </a:r>
            <a:r>
              <a:rPr dirty="0" sz="1450" spc="-10">
                <a:solidFill>
                  <a:srgbClr val="383A3C"/>
                </a:solidFill>
                <a:latin typeface="Calibri"/>
                <a:cs typeface="Calibri"/>
              </a:rPr>
              <a:t>revés.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8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3897633"/>
            <a:ext cx="10287000" cy="760095"/>
            <a:chOff x="0" y="3897633"/>
            <a:chExt cx="10287000" cy="760095"/>
          </a:xfrm>
        </p:grpSpPr>
        <p:sp>
          <p:nvSpPr>
            <p:cNvPr id="8" name="object 8"/>
            <p:cNvSpPr/>
            <p:nvPr/>
          </p:nvSpPr>
          <p:spPr>
            <a:xfrm>
              <a:off x="0" y="3897633"/>
              <a:ext cx="6722109" cy="760095"/>
            </a:xfrm>
            <a:custGeom>
              <a:avLst/>
              <a:gdLst/>
              <a:ahLst/>
              <a:cxnLst/>
              <a:rect l="l" t="t" r="r" b="b"/>
              <a:pathLst>
                <a:path w="6722109" h="760095">
                  <a:moveTo>
                    <a:pt x="6467112" y="0"/>
                  </a:moveTo>
                  <a:lnTo>
                    <a:pt x="0" y="60"/>
                  </a:lnTo>
                  <a:lnTo>
                    <a:pt x="0" y="759939"/>
                  </a:lnTo>
                  <a:lnTo>
                    <a:pt x="6467106" y="759939"/>
                  </a:lnTo>
                  <a:lnTo>
                    <a:pt x="6504730" y="755819"/>
                  </a:lnTo>
                  <a:lnTo>
                    <a:pt x="6574444" y="724626"/>
                  </a:lnTo>
                  <a:lnTo>
                    <a:pt x="6605746" y="698728"/>
                  </a:lnTo>
                  <a:lnTo>
                    <a:pt x="6634153" y="666746"/>
                  </a:lnTo>
                  <a:lnTo>
                    <a:pt x="6659270" y="629267"/>
                  </a:lnTo>
                  <a:lnTo>
                    <a:pt x="6680704" y="586879"/>
                  </a:lnTo>
                  <a:lnTo>
                    <a:pt x="6698061" y="540170"/>
                  </a:lnTo>
                  <a:lnTo>
                    <a:pt x="6710947" y="489728"/>
                  </a:lnTo>
                  <a:lnTo>
                    <a:pt x="6718967" y="436139"/>
                  </a:lnTo>
                  <a:lnTo>
                    <a:pt x="6721728" y="379993"/>
                  </a:lnTo>
                  <a:lnTo>
                    <a:pt x="6718967" y="323850"/>
                  </a:lnTo>
                  <a:lnTo>
                    <a:pt x="6710947" y="270264"/>
                  </a:lnTo>
                  <a:lnTo>
                    <a:pt x="6698061" y="219824"/>
                  </a:lnTo>
                  <a:lnTo>
                    <a:pt x="6680704" y="173116"/>
                  </a:lnTo>
                  <a:lnTo>
                    <a:pt x="6659270" y="130730"/>
                  </a:lnTo>
                  <a:lnTo>
                    <a:pt x="6634153" y="93252"/>
                  </a:lnTo>
                  <a:lnTo>
                    <a:pt x="6605746" y="61270"/>
                  </a:lnTo>
                  <a:lnTo>
                    <a:pt x="6574444" y="35372"/>
                  </a:lnTo>
                  <a:lnTo>
                    <a:pt x="6540641" y="16146"/>
                  </a:lnTo>
                  <a:lnTo>
                    <a:pt x="6504730" y="4179"/>
                  </a:lnTo>
                  <a:lnTo>
                    <a:pt x="6467112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720091" y="3897693"/>
              <a:ext cx="3567429" cy="643255"/>
            </a:xfrm>
            <a:custGeom>
              <a:avLst/>
              <a:gdLst/>
              <a:ahLst/>
              <a:cxnLst/>
              <a:rect l="l" t="t" r="r" b="b"/>
              <a:pathLst>
                <a:path w="3567429" h="643254">
                  <a:moveTo>
                    <a:pt x="3566896" y="363423"/>
                  </a:moveTo>
                  <a:lnTo>
                    <a:pt x="3243376" y="363423"/>
                  </a:lnTo>
                  <a:lnTo>
                    <a:pt x="3232226" y="363423"/>
                  </a:lnTo>
                  <a:lnTo>
                    <a:pt x="2691866" y="363423"/>
                  </a:lnTo>
                  <a:lnTo>
                    <a:pt x="2691866" y="358851"/>
                  </a:lnTo>
                  <a:lnTo>
                    <a:pt x="2687967" y="358851"/>
                  </a:lnTo>
                  <a:lnTo>
                    <a:pt x="2670924" y="289280"/>
                  </a:lnTo>
                  <a:lnTo>
                    <a:pt x="2644889" y="183121"/>
                  </a:lnTo>
                  <a:lnTo>
                    <a:pt x="2604986" y="432066"/>
                  </a:lnTo>
                  <a:lnTo>
                    <a:pt x="2571546" y="160769"/>
                  </a:lnTo>
                  <a:lnTo>
                    <a:pt x="2551722" y="0"/>
                  </a:lnTo>
                  <a:lnTo>
                    <a:pt x="2475700" y="537743"/>
                  </a:lnTo>
                  <a:lnTo>
                    <a:pt x="2441206" y="337134"/>
                  </a:lnTo>
                  <a:lnTo>
                    <a:pt x="2383866" y="337134"/>
                  </a:lnTo>
                  <a:lnTo>
                    <a:pt x="2372804" y="302920"/>
                  </a:lnTo>
                  <a:lnTo>
                    <a:pt x="2345499" y="218465"/>
                  </a:lnTo>
                  <a:lnTo>
                    <a:pt x="2317673" y="362496"/>
                  </a:lnTo>
                  <a:lnTo>
                    <a:pt x="2284374" y="362496"/>
                  </a:lnTo>
                  <a:lnTo>
                    <a:pt x="2262822" y="312191"/>
                  </a:lnTo>
                  <a:lnTo>
                    <a:pt x="2233422" y="243611"/>
                  </a:lnTo>
                  <a:lnTo>
                    <a:pt x="2212771" y="337134"/>
                  </a:lnTo>
                  <a:lnTo>
                    <a:pt x="2183396" y="337134"/>
                  </a:lnTo>
                  <a:lnTo>
                    <a:pt x="2172512" y="363423"/>
                  </a:lnTo>
                  <a:lnTo>
                    <a:pt x="1786356" y="363423"/>
                  </a:lnTo>
                  <a:lnTo>
                    <a:pt x="1766697" y="363423"/>
                  </a:lnTo>
                  <a:lnTo>
                    <a:pt x="1212316" y="363423"/>
                  </a:lnTo>
                  <a:lnTo>
                    <a:pt x="1212316" y="358851"/>
                  </a:lnTo>
                  <a:lnTo>
                    <a:pt x="1208849" y="358851"/>
                  </a:lnTo>
                  <a:lnTo>
                    <a:pt x="1191806" y="289280"/>
                  </a:lnTo>
                  <a:lnTo>
                    <a:pt x="1165783" y="183121"/>
                  </a:lnTo>
                  <a:lnTo>
                    <a:pt x="1125867" y="432066"/>
                  </a:lnTo>
                  <a:lnTo>
                    <a:pt x="1092428" y="160769"/>
                  </a:lnTo>
                  <a:lnTo>
                    <a:pt x="1072603" y="0"/>
                  </a:lnTo>
                  <a:lnTo>
                    <a:pt x="996581" y="537743"/>
                  </a:lnTo>
                  <a:lnTo>
                    <a:pt x="962075" y="337134"/>
                  </a:lnTo>
                  <a:lnTo>
                    <a:pt x="904748" y="337134"/>
                  </a:lnTo>
                  <a:lnTo>
                    <a:pt x="893686" y="302920"/>
                  </a:lnTo>
                  <a:lnTo>
                    <a:pt x="866381" y="218465"/>
                  </a:lnTo>
                  <a:lnTo>
                    <a:pt x="838555" y="362496"/>
                  </a:lnTo>
                  <a:lnTo>
                    <a:pt x="805256" y="362496"/>
                  </a:lnTo>
                  <a:lnTo>
                    <a:pt x="783704" y="312191"/>
                  </a:lnTo>
                  <a:lnTo>
                    <a:pt x="754316" y="243611"/>
                  </a:lnTo>
                  <a:lnTo>
                    <a:pt x="733653" y="337134"/>
                  </a:lnTo>
                  <a:lnTo>
                    <a:pt x="704291" y="337134"/>
                  </a:lnTo>
                  <a:lnTo>
                    <a:pt x="693394" y="363423"/>
                  </a:lnTo>
                  <a:lnTo>
                    <a:pt x="295376" y="363423"/>
                  </a:lnTo>
                  <a:lnTo>
                    <a:pt x="287591" y="363423"/>
                  </a:lnTo>
                  <a:lnTo>
                    <a:pt x="0" y="363423"/>
                  </a:lnTo>
                  <a:lnTo>
                    <a:pt x="0" y="384492"/>
                  </a:lnTo>
                  <a:lnTo>
                    <a:pt x="287591" y="384492"/>
                  </a:lnTo>
                  <a:lnTo>
                    <a:pt x="295376" y="384492"/>
                  </a:lnTo>
                  <a:lnTo>
                    <a:pt x="707517" y="384492"/>
                  </a:lnTo>
                  <a:lnTo>
                    <a:pt x="718413" y="358216"/>
                  </a:lnTo>
                  <a:lnTo>
                    <a:pt x="750582" y="358216"/>
                  </a:lnTo>
                  <a:lnTo>
                    <a:pt x="760780" y="312191"/>
                  </a:lnTo>
                  <a:lnTo>
                    <a:pt x="791337" y="383578"/>
                  </a:lnTo>
                  <a:lnTo>
                    <a:pt x="855916" y="383578"/>
                  </a:lnTo>
                  <a:lnTo>
                    <a:pt x="859993" y="362496"/>
                  </a:lnTo>
                  <a:lnTo>
                    <a:pt x="871512" y="302920"/>
                  </a:lnTo>
                  <a:lnTo>
                    <a:pt x="889355" y="358216"/>
                  </a:lnTo>
                  <a:lnTo>
                    <a:pt x="944372" y="358216"/>
                  </a:lnTo>
                  <a:lnTo>
                    <a:pt x="993292" y="642950"/>
                  </a:lnTo>
                  <a:lnTo>
                    <a:pt x="1003007" y="642950"/>
                  </a:lnTo>
                  <a:lnTo>
                    <a:pt x="1017892" y="537743"/>
                  </a:lnTo>
                  <a:lnTo>
                    <a:pt x="1071206" y="160769"/>
                  </a:lnTo>
                  <a:lnTo>
                    <a:pt x="1123048" y="582142"/>
                  </a:lnTo>
                  <a:lnTo>
                    <a:pt x="1147191" y="432066"/>
                  </a:lnTo>
                  <a:lnTo>
                    <a:pt x="1170139" y="289280"/>
                  </a:lnTo>
                  <a:lnTo>
                    <a:pt x="1188224" y="363423"/>
                  </a:lnTo>
                  <a:lnTo>
                    <a:pt x="1188224" y="384492"/>
                  </a:lnTo>
                  <a:lnTo>
                    <a:pt x="1766697" y="384492"/>
                  </a:lnTo>
                  <a:lnTo>
                    <a:pt x="1786356" y="384492"/>
                  </a:lnTo>
                  <a:lnTo>
                    <a:pt x="2186635" y="384492"/>
                  </a:lnTo>
                  <a:lnTo>
                    <a:pt x="2197519" y="358216"/>
                  </a:lnTo>
                  <a:lnTo>
                    <a:pt x="2229701" y="358216"/>
                  </a:lnTo>
                  <a:lnTo>
                    <a:pt x="2239886" y="312191"/>
                  </a:lnTo>
                  <a:lnTo>
                    <a:pt x="2270455" y="383578"/>
                  </a:lnTo>
                  <a:lnTo>
                    <a:pt x="2335034" y="383578"/>
                  </a:lnTo>
                  <a:lnTo>
                    <a:pt x="2339111" y="362496"/>
                  </a:lnTo>
                  <a:lnTo>
                    <a:pt x="2350630" y="302920"/>
                  </a:lnTo>
                  <a:lnTo>
                    <a:pt x="2368473" y="358216"/>
                  </a:lnTo>
                  <a:lnTo>
                    <a:pt x="2423490" y="358216"/>
                  </a:lnTo>
                  <a:lnTo>
                    <a:pt x="2472410" y="642950"/>
                  </a:lnTo>
                  <a:lnTo>
                    <a:pt x="2482126" y="642950"/>
                  </a:lnTo>
                  <a:lnTo>
                    <a:pt x="2497010" y="537743"/>
                  </a:lnTo>
                  <a:lnTo>
                    <a:pt x="2550312" y="160769"/>
                  </a:lnTo>
                  <a:lnTo>
                    <a:pt x="2602179" y="582142"/>
                  </a:lnTo>
                  <a:lnTo>
                    <a:pt x="2626309" y="432066"/>
                  </a:lnTo>
                  <a:lnTo>
                    <a:pt x="2649245" y="289280"/>
                  </a:lnTo>
                  <a:lnTo>
                    <a:pt x="2667343" y="363423"/>
                  </a:lnTo>
                  <a:lnTo>
                    <a:pt x="2664701" y="363423"/>
                  </a:lnTo>
                  <a:lnTo>
                    <a:pt x="2664701" y="384492"/>
                  </a:lnTo>
                  <a:lnTo>
                    <a:pt x="3232226" y="384492"/>
                  </a:lnTo>
                  <a:lnTo>
                    <a:pt x="3243376" y="384492"/>
                  </a:lnTo>
                  <a:lnTo>
                    <a:pt x="3566896" y="384492"/>
                  </a:lnTo>
                  <a:lnTo>
                    <a:pt x="3566896" y="363423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240045" y="1679897"/>
            <a:ext cx="5647055" cy="322135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93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marL="495300">
              <a:lnSpc>
                <a:spcPct val="100000"/>
              </a:lnSpc>
              <a:spcBef>
                <a:spcPts val="905"/>
              </a:spcBef>
            </a:pPr>
            <a:r>
              <a:rPr dirty="0" sz="1250" spc="114">
                <a:solidFill>
                  <a:srgbClr val="FFFFFF"/>
                </a:solidFill>
                <a:latin typeface="Tahoma"/>
                <a:cs typeface="Tahoma"/>
              </a:rPr>
              <a:t>SEGÚN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05">
                <a:solidFill>
                  <a:srgbClr val="FFFFFF"/>
                </a:solidFill>
                <a:latin typeface="Tahoma"/>
                <a:cs typeface="Tahoma"/>
              </a:rPr>
              <a:t>EL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0">
                <a:solidFill>
                  <a:srgbClr val="FFFFFF"/>
                </a:solidFill>
                <a:latin typeface="Tahoma"/>
                <a:cs typeface="Tahoma"/>
              </a:rPr>
              <a:t>TOTAL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1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90">
                <a:solidFill>
                  <a:srgbClr val="FFFFFF"/>
                </a:solidFill>
                <a:latin typeface="Tahoma"/>
                <a:cs typeface="Tahoma"/>
              </a:rPr>
              <a:t>INGRESOS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14">
                <a:solidFill>
                  <a:srgbClr val="FFFFFF"/>
                </a:solidFill>
                <a:latin typeface="Tahoma"/>
                <a:cs typeface="Tahoma"/>
              </a:rPr>
              <a:t>ECONÓMICOS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12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3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1250" spc="-5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HOGAR:</a:t>
            </a:r>
            <a:endParaRPr sz="1250">
              <a:latin typeface="Tahoma"/>
              <a:cs typeface="Tahoma"/>
            </a:endParaRPr>
          </a:p>
          <a:p>
            <a:pPr marL="424815">
              <a:lnSpc>
                <a:spcPct val="100000"/>
              </a:lnSpc>
              <a:spcBef>
                <a:spcPts val="10"/>
              </a:spcBef>
            </a:pPr>
            <a:r>
              <a:rPr dirty="0" sz="2700" spc="-605">
                <a:solidFill>
                  <a:srgbClr val="FFFFFF"/>
                </a:solidFill>
                <a:latin typeface="Tahoma"/>
                <a:cs typeface="Tahoma"/>
              </a:rPr>
              <a:t>¿CÓMO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70">
                <a:solidFill>
                  <a:srgbClr val="FFFFFF"/>
                </a:solidFill>
                <a:latin typeface="Tahoma"/>
                <a:cs typeface="Tahoma"/>
              </a:rPr>
              <a:t>CALIFICARÍA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25">
                <a:solidFill>
                  <a:srgbClr val="FFFFFF"/>
                </a:solidFill>
                <a:latin typeface="Tahoma"/>
                <a:cs typeface="Tahoma"/>
              </a:rPr>
              <a:t>ECONOMÍA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3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75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85">
                <a:solidFill>
                  <a:srgbClr val="FFFFFF"/>
                </a:solidFill>
                <a:latin typeface="Tahoma"/>
                <a:cs typeface="Tahoma"/>
              </a:rPr>
              <a:t>HOGAR?</a:t>
            </a:r>
            <a:endParaRPr sz="2700">
              <a:latin typeface="Tahoma"/>
              <a:cs typeface="Tahoma"/>
            </a:endParaRPr>
          </a:p>
          <a:p>
            <a:pPr marL="594995">
              <a:lnSpc>
                <a:spcPct val="100000"/>
              </a:lnSpc>
              <a:spcBef>
                <a:spcPts val="715"/>
              </a:spcBef>
            </a:pPr>
            <a:r>
              <a:rPr dirty="0" baseline="-5555" sz="2250" spc="112">
                <a:latin typeface="Tahoma"/>
                <a:cs typeface="Tahoma"/>
              </a:rPr>
              <a:t>OPCIONES:</a:t>
            </a:r>
            <a:r>
              <a:rPr dirty="0" baseline="-5555" sz="2250" spc="562">
                <a:latin typeface="Tahoma"/>
                <a:cs typeface="Tahoma"/>
              </a:rPr>
              <a:t> </a:t>
            </a:r>
            <a:r>
              <a:rPr dirty="0" sz="1100" spc="140">
                <a:latin typeface="Tahoma"/>
                <a:cs typeface="Tahoma"/>
              </a:rPr>
              <a:t>MUY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70">
                <a:latin typeface="Tahoma"/>
                <a:cs typeface="Tahoma"/>
              </a:rPr>
              <a:t>BUENA,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70">
                <a:latin typeface="Tahoma"/>
                <a:cs typeface="Tahoma"/>
              </a:rPr>
              <a:t>BUENA,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65">
                <a:latin typeface="Tahoma"/>
                <a:cs typeface="Tahoma"/>
              </a:rPr>
              <a:t>REGULAR,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100">
                <a:latin typeface="Tahoma"/>
                <a:cs typeface="Tahoma"/>
              </a:rPr>
              <a:t>MALA,</a:t>
            </a:r>
            <a:r>
              <a:rPr dirty="0" sz="1100" spc="-45">
                <a:latin typeface="Tahoma"/>
                <a:cs typeface="Tahoma"/>
              </a:rPr>
              <a:t> </a:t>
            </a:r>
            <a:r>
              <a:rPr dirty="0" sz="1100" spc="140">
                <a:latin typeface="Tahoma"/>
                <a:cs typeface="Tahoma"/>
              </a:rPr>
              <a:t>MUY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95">
                <a:latin typeface="Tahoma"/>
                <a:cs typeface="Tahoma"/>
              </a:rPr>
              <a:t>MALA.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05619" y="5260638"/>
            <a:ext cx="1026794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latin typeface="Tahoma"/>
                <a:cs typeface="Tahoma"/>
              </a:rPr>
              <a:t>58.7%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448092" y="8704808"/>
            <a:ext cx="1281430" cy="1938655"/>
          </a:xfrm>
          <a:custGeom>
            <a:avLst/>
            <a:gdLst/>
            <a:ahLst/>
            <a:cxnLst/>
            <a:rect l="l" t="t" r="r" b="b"/>
            <a:pathLst>
              <a:path w="1281430" h="1938654">
                <a:moveTo>
                  <a:pt x="1088796" y="0"/>
                </a:moveTo>
                <a:lnTo>
                  <a:pt x="192138" y="0"/>
                </a:lnTo>
                <a:lnTo>
                  <a:pt x="182701" y="230"/>
                </a:lnTo>
                <a:lnTo>
                  <a:pt x="136367" y="8267"/>
                </a:lnTo>
                <a:lnTo>
                  <a:pt x="93371" y="27331"/>
                </a:lnTo>
                <a:lnTo>
                  <a:pt x="56286" y="56273"/>
                </a:lnTo>
                <a:lnTo>
                  <a:pt x="27331" y="93369"/>
                </a:lnTo>
                <a:lnTo>
                  <a:pt x="8277" y="136359"/>
                </a:lnTo>
                <a:lnTo>
                  <a:pt x="230" y="182701"/>
                </a:lnTo>
                <a:lnTo>
                  <a:pt x="0" y="192138"/>
                </a:lnTo>
                <a:lnTo>
                  <a:pt x="0" y="1938286"/>
                </a:lnTo>
                <a:lnTo>
                  <a:pt x="1280934" y="1938286"/>
                </a:lnTo>
                <a:lnTo>
                  <a:pt x="1280934" y="192138"/>
                </a:lnTo>
                <a:lnTo>
                  <a:pt x="1275182" y="145437"/>
                </a:lnTo>
                <a:lnTo>
                  <a:pt x="1258258" y="101561"/>
                </a:lnTo>
                <a:lnTo>
                  <a:pt x="1231181" y="63115"/>
                </a:lnTo>
                <a:lnTo>
                  <a:pt x="1195552" y="32384"/>
                </a:lnTo>
                <a:lnTo>
                  <a:pt x="1153518" y="11225"/>
                </a:lnTo>
                <a:lnTo>
                  <a:pt x="1107636" y="923"/>
                </a:lnTo>
                <a:lnTo>
                  <a:pt x="108879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973019" y="5717654"/>
            <a:ext cx="1281430" cy="4925695"/>
          </a:xfrm>
          <a:custGeom>
            <a:avLst/>
            <a:gdLst/>
            <a:ahLst/>
            <a:cxnLst/>
            <a:rect l="l" t="t" r="r" b="b"/>
            <a:pathLst>
              <a:path w="1281429" h="4925695">
                <a:moveTo>
                  <a:pt x="1088809" y="0"/>
                </a:moveTo>
                <a:lnTo>
                  <a:pt x="192150" y="0"/>
                </a:lnTo>
                <a:lnTo>
                  <a:pt x="182706" y="230"/>
                </a:lnTo>
                <a:lnTo>
                  <a:pt x="136372" y="8277"/>
                </a:lnTo>
                <a:lnTo>
                  <a:pt x="93371" y="27331"/>
                </a:lnTo>
                <a:lnTo>
                  <a:pt x="56286" y="56286"/>
                </a:lnTo>
                <a:lnTo>
                  <a:pt x="27331" y="93371"/>
                </a:lnTo>
                <a:lnTo>
                  <a:pt x="8277" y="136372"/>
                </a:lnTo>
                <a:lnTo>
                  <a:pt x="230" y="182706"/>
                </a:lnTo>
                <a:lnTo>
                  <a:pt x="0" y="192150"/>
                </a:lnTo>
                <a:lnTo>
                  <a:pt x="0" y="4925440"/>
                </a:lnTo>
                <a:lnTo>
                  <a:pt x="1280934" y="4925440"/>
                </a:lnTo>
                <a:lnTo>
                  <a:pt x="1280934" y="192150"/>
                </a:lnTo>
                <a:lnTo>
                  <a:pt x="1275182" y="145449"/>
                </a:lnTo>
                <a:lnTo>
                  <a:pt x="1258258" y="101568"/>
                </a:lnTo>
                <a:lnTo>
                  <a:pt x="1231181" y="63120"/>
                </a:lnTo>
                <a:lnTo>
                  <a:pt x="1195552" y="32384"/>
                </a:lnTo>
                <a:lnTo>
                  <a:pt x="1153518" y="11232"/>
                </a:lnTo>
                <a:lnTo>
                  <a:pt x="1107638" y="923"/>
                </a:lnTo>
                <a:lnTo>
                  <a:pt x="1088809" y="0"/>
                </a:lnTo>
                <a:close/>
              </a:path>
            </a:pathLst>
          </a:custGeom>
          <a:solidFill>
            <a:srgbClr val="EC7E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139131" y="7163828"/>
            <a:ext cx="6756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Tahoma"/>
                <a:cs typeface="Tahoma"/>
              </a:rPr>
              <a:t>81.8%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54943" y="7486735"/>
            <a:ext cx="511175" cy="523875"/>
          </a:xfrm>
          <a:prstGeom prst="rect">
            <a:avLst/>
          </a:prstGeom>
          <a:solidFill>
            <a:srgbClr val="B9141A"/>
          </a:solidFill>
        </p:spPr>
        <p:txBody>
          <a:bodyPr wrap="square" lIns="0" tIns="247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050">
              <a:latin typeface="Times New Roman"/>
              <a:cs typeface="Times New Roman"/>
            </a:endParaRPr>
          </a:p>
          <a:p>
            <a:pPr marL="75565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23.1%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65597" y="7486735"/>
            <a:ext cx="1297940" cy="523875"/>
          </a:xfrm>
          <a:prstGeom prst="rect">
            <a:avLst/>
          </a:prstGeom>
          <a:solidFill>
            <a:srgbClr val="EC7E38"/>
          </a:solidFill>
        </p:spPr>
        <p:txBody>
          <a:bodyPr wrap="square" lIns="0" tIns="317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50"/>
              </a:spcBef>
            </a:pPr>
            <a:endParaRPr sz="1050">
              <a:latin typeface="Times New Roman"/>
              <a:cs typeface="Times New Roman"/>
            </a:endParaRPr>
          </a:p>
          <a:p>
            <a:pPr marL="391795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58.7%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32159" y="8034587"/>
            <a:ext cx="1151255" cy="3816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61290" marR="5080" indent="-149225">
              <a:lnSpc>
                <a:spcPts val="1360"/>
              </a:lnSpc>
              <a:spcBef>
                <a:spcPts val="215"/>
              </a:spcBef>
            </a:pPr>
            <a:r>
              <a:rPr dirty="0" sz="1200" spc="65">
                <a:latin typeface="Tahoma"/>
                <a:cs typeface="Tahoma"/>
              </a:rPr>
              <a:t>CALIFICACIÓN </a:t>
            </a:r>
            <a:r>
              <a:rPr dirty="0" sz="1200" spc="95">
                <a:latin typeface="Tahoma"/>
                <a:cs typeface="Tahoma"/>
              </a:rPr>
              <a:t>NEGATIVA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603819" y="8248808"/>
            <a:ext cx="984885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35">
                <a:latin typeface="Tahoma"/>
                <a:cs typeface="Tahoma"/>
              </a:rPr>
              <a:t>23.1%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67796" y="9096889"/>
            <a:ext cx="941069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5">
                <a:latin typeface="Tahoma"/>
                <a:cs typeface="Tahoma"/>
              </a:rPr>
              <a:t>13.1%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497958" y="9543890"/>
            <a:ext cx="1281430" cy="1099820"/>
          </a:xfrm>
          <a:custGeom>
            <a:avLst/>
            <a:gdLst/>
            <a:ahLst/>
            <a:cxnLst/>
            <a:rect l="l" t="t" r="r" b="b"/>
            <a:pathLst>
              <a:path w="1281429" h="1099820">
                <a:moveTo>
                  <a:pt x="1088796" y="0"/>
                </a:moveTo>
                <a:lnTo>
                  <a:pt x="192138" y="0"/>
                </a:lnTo>
                <a:lnTo>
                  <a:pt x="182694" y="225"/>
                </a:lnTo>
                <a:lnTo>
                  <a:pt x="136359" y="8272"/>
                </a:lnTo>
                <a:lnTo>
                  <a:pt x="93348" y="27334"/>
                </a:lnTo>
                <a:lnTo>
                  <a:pt x="56273" y="56281"/>
                </a:lnTo>
                <a:lnTo>
                  <a:pt x="27319" y="93366"/>
                </a:lnTo>
                <a:lnTo>
                  <a:pt x="8264" y="136367"/>
                </a:lnTo>
                <a:lnTo>
                  <a:pt x="228" y="182701"/>
                </a:lnTo>
                <a:lnTo>
                  <a:pt x="0" y="192145"/>
                </a:lnTo>
                <a:lnTo>
                  <a:pt x="0" y="1099205"/>
                </a:lnTo>
                <a:lnTo>
                  <a:pt x="1280934" y="1099205"/>
                </a:lnTo>
                <a:lnTo>
                  <a:pt x="1280934" y="192145"/>
                </a:lnTo>
                <a:lnTo>
                  <a:pt x="1275169" y="145444"/>
                </a:lnTo>
                <a:lnTo>
                  <a:pt x="1258246" y="101563"/>
                </a:lnTo>
                <a:lnTo>
                  <a:pt x="1231168" y="63117"/>
                </a:lnTo>
                <a:lnTo>
                  <a:pt x="1195539" y="32379"/>
                </a:lnTo>
                <a:lnTo>
                  <a:pt x="1153507" y="11227"/>
                </a:lnTo>
                <a:lnTo>
                  <a:pt x="1107625" y="918"/>
                </a:lnTo>
                <a:lnTo>
                  <a:pt x="1088796" y="0"/>
                </a:lnTo>
                <a:close/>
              </a:path>
            </a:pathLst>
          </a:custGeom>
          <a:solidFill>
            <a:srgbClr val="FCDE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6242596" y="9866991"/>
            <a:ext cx="855980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30">
                <a:latin typeface="Tahoma"/>
                <a:cs typeface="Tahoma"/>
              </a:rPr>
              <a:t>3.3%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022885" y="10366195"/>
            <a:ext cx="1281430" cy="277495"/>
          </a:xfrm>
          <a:custGeom>
            <a:avLst/>
            <a:gdLst/>
            <a:ahLst/>
            <a:cxnLst/>
            <a:rect l="l" t="t" r="r" b="b"/>
            <a:pathLst>
              <a:path w="1281429" h="277495">
                <a:moveTo>
                  <a:pt x="1088796" y="0"/>
                </a:moveTo>
                <a:lnTo>
                  <a:pt x="192138" y="0"/>
                </a:lnTo>
                <a:lnTo>
                  <a:pt x="182701" y="232"/>
                </a:lnTo>
                <a:lnTo>
                  <a:pt x="136359" y="8267"/>
                </a:lnTo>
                <a:lnTo>
                  <a:pt x="93364" y="27333"/>
                </a:lnTo>
                <a:lnTo>
                  <a:pt x="56273" y="56274"/>
                </a:lnTo>
                <a:lnTo>
                  <a:pt x="27319" y="93371"/>
                </a:lnTo>
                <a:lnTo>
                  <a:pt x="8264" y="136362"/>
                </a:lnTo>
                <a:lnTo>
                  <a:pt x="228" y="182702"/>
                </a:lnTo>
                <a:lnTo>
                  <a:pt x="0" y="192139"/>
                </a:lnTo>
                <a:lnTo>
                  <a:pt x="0" y="276899"/>
                </a:lnTo>
                <a:lnTo>
                  <a:pt x="1280934" y="276899"/>
                </a:lnTo>
                <a:lnTo>
                  <a:pt x="1280934" y="192139"/>
                </a:lnTo>
                <a:lnTo>
                  <a:pt x="1275174" y="145443"/>
                </a:lnTo>
                <a:lnTo>
                  <a:pt x="1258246" y="101563"/>
                </a:lnTo>
                <a:lnTo>
                  <a:pt x="1231168" y="63116"/>
                </a:lnTo>
                <a:lnTo>
                  <a:pt x="1195539" y="32386"/>
                </a:lnTo>
                <a:lnTo>
                  <a:pt x="1153513" y="11221"/>
                </a:lnTo>
                <a:lnTo>
                  <a:pt x="1107625" y="925"/>
                </a:lnTo>
                <a:lnTo>
                  <a:pt x="1088796" y="0"/>
                </a:lnTo>
                <a:close/>
              </a:path>
            </a:pathLst>
          </a:custGeom>
          <a:solidFill>
            <a:srgbClr val="77C37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547812" y="10492059"/>
            <a:ext cx="1281430" cy="151130"/>
          </a:xfrm>
          <a:custGeom>
            <a:avLst/>
            <a:gdLst/>
            <a:ahLst/>
            <a:cxnLst/>
            <a:rect l="l" t="t" r="r" b="b"/>
            <a:pathLst>
              <a:path w="1281429" h="151129">
                <a:moveTo>
                  <a:pt x="1129893" y="0"/>
                </a:moveTo>
                <a:lnTo>
                  <a:pt x="151028" y="0"/>
                </a:lnTo>
                <a:lnTo>
                  <a:pt x="143608" y="177"/>
                </a:lnTo>
                <a:lnTo>
                  <a:pt x="100158" y="8827"/>
                </a:lnTo>
                <a:lnTo>
                  <a:pt x="61052" y="29720"/>
                </a:lnTo>
                <a:lnTo>
                  <a:pt x="29725" y="61054"/>
                </a:lnTo>
                <a:lnTo>
                  <a:pt x="8819" y="100160"/>
                </a:lnTo>
                <a:lnTo>
                  <a:pt x="180" y="143615"/>
                </a:lnTo>
                <a:lnTo>
                  <a:pt x="0" y="151036"/>
                </a:lnTo>
                <a:lnTo>
                  <a:pt x="1280934" y="151036"/>
                </a:lnTo>
                <a:lnTo>
                  <a:pt x="1274433" y="107190"/>
                </a:lnTo>
                <a:lnTo>
                  <a:pt x="1255483" y="67127"/>
                </a:lnTo>
                <a:lnTo>
                  <a:pt x="1225719" y="34276"/>
                </a:lnTo>
                <a:lnTo>
                  <a:pt x="1187703" y="11501"/>
                </a:lnTo>
                <a:lnTo>
                  <a:pt x="1144703" y="725"/>
                </a:lnTo>
                <a:lnTo>
                  <a:pt x="1129893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556804" y="10671107"/>
            <a:ext cx="105029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95">
                <a:latin typeface="Tahoma"/>
                <a:cs typeface="Tahoma"/>
              </a:rPr>
              <a:t>MUY</a:t>
            </a:r>
            <a:r>
              <a:rPr dirty="0" sz="1400" spc="-70">
                <a:latin typeface="Tahoma"/>
                <a:cs typeface="Tahoma"/>
              </a:rPr>
              <a:t> </a:t>
            </a:r>
            <a:r>
              <a:rPr dirty="0" sz="1400" spc="180">
                <a:latin typeface="Tahoma"/>
                <a:cs typeface="Tahoma"/>
              </a:rPr>
              <a:t>MALA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21659" y="10671107"/>
            <a:ext cx="57023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80">
                <a:latin typeface="Tahoma"/>
                <a:cs typeface="Tahoma"/>
              </a:rPr>
              <a:t>MALA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86033" y="10671107"/>
            <a:ext cx="89535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10">
                <a:latin typeface="Tahoma"/>
                <a:cs typeface="Tahoma"/>
              </a:rPr>
              <a:t>REGULAR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23876" y="10671107"/>
            <a:ext cx="66548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25">
                <a:latin typeface="Tahoma"/>
                <a:cs typeface="Tahoma"/>
              </a:rPr>
              <a:t>BUENA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608887" y="10003631"/>
            <a:ext cx="1145540" cy="908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90"/>
              </a:spcBef>
            </a:pPr>
            <a:r>
              <a:rPr dirty="0" sz="2650" spc="-20">
                <a:latin typeface="Tahoma"/>
                <a:cs typeface="Tahoma"/>
              </a:rPr>
              <a:t>1.8%</a:t>
            </a:r>
            <a:endParaRPr sz="26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100"/>
              </a:spcBef>
            </a:pPr>
            <a:r>
              <a:rPr dirty="0" sz="1400" spc="195">
                <a:latin typeface="Tahoma"/>
                <a:cs typeface="Tahoma"/>
              </a:rPr>
              <a:t>MUY</a:t>
            </a:r>
            <a:r>
              <a:rPr dirty="0" sz="1400" spc="-70">
                <a:latin typeface="Tahoma"/>
                <a:cs typeface="Tahoma"/>
              </a:rPr>
              <a:t> </a:t>
            </a:r>
            <a:r>
              <a:rPr dirty="0" sz="1400" spc="114">
                <a:latin typeface="Tahoma"/>
                <a:cs typeface="Tahoma"/>
              </a:rPr>
              <a:t>BUENA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1499814"/>
            <a:ext cx="10287000" cy="1264285"/>
            <a:chOff x="0" y="11499814"/>
            <a:chExt cx="10287000" cy="1264285"/>
          </a:xfrm>
        </p:grpSpPr>
        <p:sp>
          <p:nvSpPr>
            <p:cNvPr id="11" name="object 11"/>
            <p:cNvSpPr/>
            <p:nvPr/>
          </p:nvSpPr>
          <p:spPr>
            <a:xfrm>
              <a:off x="0" y="11499814"/>
              <a:ext cx="10287000" cy="645795"/>
            </a:xfrm>
            <a:custGeom>
              <a:avLst/>
              <a:gdLst/>
              <a:ahLst/>
              <a:cxnLst/>
              <a:rect l="l" t="t" r="r" b="b"/>
              <a:pathLst>
                <a:path w="10287000" h="645795">
                  <a:moveTo>
                    <a:pt x="10286999" y="0"/>
                  </a:moveTo>
                  <a:lnTo>
                    <a:pt x="0" y="0"/>
                  </a:lnTo>
                  <a:lnTo>
                    <a:pt x="0" y="645448"/>
                  </a:lnTo>
                  <a:lnTo>
                    <a:pt x="10286999" y="645448"/>
                  </a:lnTo>
                  <a:lnTo>
                    <a:pt x="1028699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07238" y="11154261"/>
            <a:ext cx="9522460" cy="882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636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1115"/>
              </a:spcBef>
            </a:pP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economía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hogar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venezolano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muy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dura.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Diaria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devaluación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moneda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(bolívar),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salarios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pensiones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miserables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(Bs130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&lt;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$0.15),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pérdida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oportunidades,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hacen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5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81.8%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CALIFIQUE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NEGATIVAMENTE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economía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5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383A3C"/>
                </a:solidFill>
                <a:latin typeface="Calibri"/>
                <a:cs typeface="Calibri"/>
              </a:rPr>
              <a:t>hogar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3887892"/>
            <a:ext cx="10287000" cy="1008380"/>
            <a:chOff x="0" y="3887892"/>
            <a:chExt cx="10287000" cy="1008380"/>
          </a:xfrm>
        </p:grpSpPr>
        <p:sp>
          <p:nvSpPr>
            <p:cNvPr id="15" name="object 15"/>
            <p:cNvSpPr/>
            <p:nvPr/>
          </p:nvSpPr>
          <p:spPr>
            <a:xfrm>
              <a:off x="0" y="3887892"/>
              <a:ext cx="6720205" cy="1008380"/>
            </a:xfrm>
            <a:custGeom>
              <a:avLst/>
              <a:gdLst/>
              <a:ahLst/>
              <a:cxnLst/>
              <a:rect l="l" t="t" r="r" b="b"/>
              <a:pathLst>
                <a:path w="6720205" h="1008379">
                  <a:moveTo>
                    <a:pt x="6467106" y="0"/>
                  </a:moveTo>
                  <a:lnTo>
                    <a:pt x="0" y="0"/>
                  </a:lnTo>
                  <a:lnTo>
                    <a:pt x="0" y="1008072"/>
                  </a:lnTo>
                  <a:lnTo>
                    <a:pt x="6467106" y="1008072"/>
                  </a:lnTo>
                  <a:lnTo>
                    <a:pt x="6499043" y="1004145"/>
                  </a:lnTo>
                  <a:lnTo>
                    <a:pt x="6559129" y="974146"/>
                  </a:lnTo>
                  <a:lnTo>
                    <a:pt x="6612573" y="917769"/>
                  </a:lnTo>
                  <a:lnTo>
                    <a:pt x="6636207" y="880869"/>
                  </a:lnTo>
                  <a:lnTo>
                    <a:pt x="6657464" y="838791"/>
                  </a:lnTo>
                  <a:lnTo>
                    <a:pt x="6676106" y="792007"/>
                  </a:lnTo>
                  <a:lnTo>
                    <a:pt x="6691893" y="740990"/>
                  </a:lnTo>
                  <a:lnTo>
                    <a:pt x="6704588" y="686212"/>
                  </a:lnTo>
                  <a:lnTo>
                    <a:pt x="6713951" y="628146"/>
                  </a:lnTo>
                  <a:lnTo>
                    <a:pt x="6719744" y="567262"/>
                  </a:lnTo>
                  <a:lnTo>
                    <a:pt x="6720113" y="555516"/>
                  </a:lnTo>
                  <a:lnTo>
                    <a:pt x="6720113" y="452555"/>
                  </a:lnTo>
                  <a:lnTo>
                    <a:pt x="6713951" y="379928"/>
                  </a:lnTo>
                  <a:lnTo>
                    <a:pt x="6704588" y="321864"/>
                  </a:lnTo>
                  <a:lnTo>
                    <a:pt x="6691893" y="267087"/>
                  </a:lnTo>
                  <a:lnTo>
                    <a:pt x="6676106" y="216072"/>
                  </a:lnTo>
                  <a:lnTo>
                    <a:pt x="6657464" y="169289"/>
                  </a:lnTo>
                  <a:lnTo>
                    <a:pt x="6636207" y="127212"/>
                  </a:lnTo>
                  <a:lnTo>
                    <a:pt x="6612573" y="90312"/>
                  </a:lnTo>
                  <a:lnTo>
                    <a:pt x="6586801" y="59063"/>
                  </a:lnTo>
                  <a:lnTo>
                    <a:pt x="6529797" y="15403"/>
                  </a:lnTo>
                  <a:lnTo>
                    <a:pt x="6467106" y="0"/>
                  </a:lnTo>
                  <a:close/>
                </a:path>
              </a:pathLst>
            </a:custGeom>
            <a:solidFill>
              <a:srgbClr val="000000">
                <a:alpha val="744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720091" y="4011993"/>
              <a:ext cx="3567429" cy="643255"/>
            </a:xfrm>
            <a:custGeom>
              <a:avLst/>
              <a:gdLst/>
              <a:ahLst/>
              <a:cxnLst/>
              <a:rect l="l" t="t" r="r" b="b"/>
              <a:pathLst>
                <a:path w="3567429" h="643254">
                  <a:moveTo>
                    <a:pt x="3566896" y="363423"/>
                  </a:moveTo>
                  <a:lnTo>
                    <a:pt x="3243376" y="363423"/>
                  </a:lnTo>
                  <a:lnTo>
                    <a:pt x="3232226" y="363423"/>
                  </a:lnTo>
                  <a:lnTo>
                    <a:pt x="2691866" y="363423"/>
                  </a:lnTo>
                  <a:lnTo>
                    <a:pt x="2691866" y="358851"/>
                  </a:lnTo>
                  <a:lnTo>
                    <a:pt x="2687967" y="358851"/>
                  </a:lnTo>
                  <a:lnTo>
                    <a:pt x="2670924" y="289280"/>
                  </a:lnTo>
                  <a:lnTo>
                    <a:pt x="2644889" y="183121"/>
                  </a:lnTo>
                  <a:lnTo>
                    <a:pt x="2604986" y="432066"/>
                  </a:lnTo>
                  <a:lnTo>
                    <a:pt x="2571546" y="160769"/>
                  </a:lnTo>
                  <a:lnTo>
                    <a:pt x="2551722" y="0"/>
                  </a:lnTo>
                  <a:lnTo>
                    <a:pt x="2475700" y="537743"/>
                  </a:lnTo>
                  <a:lnTo>
                    <a:pt x="2441206" y="337134"/>
                  </a:lnTo>
                  <a:lnTo>
                    <a:pt x="2383866" y="337134"/>
                  </a:lnTo>
                  <a:lnTo>
                    <a:pt x="2372804" y="302920"/>
                  </a:lnTo>
                  <a:lnTo>
                    <a:pt x="2345499" y="218465"/>
                  </a:lnTo>
                  <a:lnTo>
                    <a:pt x="2317673" y="362496"/>
                  </a:lnTo>
                  <a:lnTo>
                    <a:pt x="2284374" y="362496"/>
                  </a:lnTo>
                  <a:lnTo>
                    <a:pt x="2262822" y="312191"/>
                  </a:lnTo>
                  <a:lnTo>
                    <a:pt x="2233422" y="243611"/>
                  </a:lnTo>
                  <a:lnTo>
                    <a:pt x="2212771" y="337134"/>
                  </a:lnTo>
                  <a:lnTo>
                    <a:pt x="2183396" y="337134"/>
                  </a:lnTo>
                  <a:lnTo>
                    <a:pt x="2172512" y="363423"/>
                  </a:lnTo>
                  <a:lnTo>
                    <a:pt x="1786356" y="363423"/>
                  </a:lnTo>
                  <a:lnTo>
                    <a:pt x="1766697" y="363423"/>
                  </a:lnTo>
                  <a:lnTo>
                    <a:pt x="1212316" y="363423"/>
                  </a:lnTo>
                  <a:lnTo>
                    <a:pt x="1212316" y="358851"/>
                  </a:lnTo>
                  <a:lnTo>
                    <a:pt x="1208849" y="358851"/>
                  </a:lnTo>
                  <a:lnTo>
                    <a:pt x="1191806" y="289280"/>
                  </a:lnTo>
                  <a:lnTo>
                    <a:pt x="1165783" y="183121"/>
                  </a:lnTo>
                  <a:lnTo>
                    <a:pt x="1125867" y="432066"/>
                  </a:lnTo>
                  <a:lnTo>
                    <a:pt x="1092428" y="160769"/>
                  </a:lnTo>
                  <a:lnTo>
                    <a:pt x="1072603" y="0"/>
                  </a:lnTo>
                  <a:lnTo>
                    <a:pt x="996581" y="537743"/>
                  </a:lnTo>
                  <a:lnTo>
                    <a:pt x="962075" y="337134"/>
                  </a:lnTo>
                  <a:lnTo>
                    <a:pt x="904748" y="337134"/>
                  </a:lnTo>
                  <a:lnTo>
                    <a:pt x="893686" y="302920"/>
                  </a:lnTo>
                  <a:lnTo>
                    <a:pt x="866381" y="218465"/>
                  </a:lnTo>
                  <a:lnTo>
                    <a:pt x="838555" y="362496"/>
                  </a:lnTo>
                  <a:lnTo>
                    <a:pt x="805256" y="362496"/>
                  </a:lnTo>
                  <a:lnTo>
                    <a:pt x="783704" y="312191"/>
                  </a:lnTo>
                  <a:lnTo>
                    <a:pt x="754316" y="243611"/>
                  </a:lnTo>
                  <a:lnTo>
                    <a:pt x="733653" y="337134"/>
                  </a:lnTo>
                  <a:lnTo>
                    <a:pt x="704291" y="337134"/>
                  </a:lnTo>
                  <a:lnTo>
                    <a:pt x="693394" y="363423"/>
                  </a:lnTo>
                  <a:lnTo>
                    <a:pt x="295376" y="363423"/>
                  </a:lnTo>
                  <a:lnTo>
                    <a:pt x="287591" y="363423"/>
                  </a:lnTo>
                  <a:lnTo>
                    <a:pt x="0" y="363423"/>
                  </a:lnTo>
                  <a:lnTo>
                    <a:pt x="0" y="384492"/>
                  </a:lnTo>
                  <a:lnTo>
                    <a:pt x="287591" y="384492"/>
                  </a:lnTo>
                  <a:lnTo>
                    <a:pt x="295376" y="384492"/>
                  </a:lnTo>
                  <a:lnTo>
                    <a:pt x="707517" y="384492"/>
                  </a:lnTo>
                  <a:lnTo>
                    <a:pt x="718413" y="358216"/>
                  </a:lnTo>
                  <a:lnTo>
                    <a:pt x="750582" y="358216"/>
                  </a:lnTo>
                  <a:lnTo>
                    <a:pt x="760780" y="312191"/>
                  </a:lnTo>
                  <a:lnTo>
                    <a:pt x="791337" y="383578"/>
                  </a:lnTo>
                  <a:lnTo>
                    <a:pt x="855916" y="383578"/>
                  </a:lnTo>
                  <a:lnTo>
                    <a:pt x="859993" y="362496"/>
                  </a:lnTo>
                  <a:lnTo>
                    <a:pt x="871512" y="302920"/>
                  </a:lnTo>
                  <a:lnTo>
                    <a:pt x="889355" y="358216"/>
                  </a:lnTo>
                  <a:lnTo>
                    <a:pt x="944372" y="358216"/>
                  </a:lnTo>
                  <a:lnTo>
                    <a:pt x="993292" y="642950"/>
                  </a:lnTo>
                  <a:lnTo>
                    <a:pt x="1003007" y="642950"/>
                  </a:lnTo>
                  <a:lnTo>
                    <a:pt x="1017892" y="537743"/>
                  </a:lnTo>
                  <a:lnTo>
                    <a:pt x="1071206" y="160769"/>
                  </a:lnTo>
                  <a:lnTo>
                    <a:pt x="1123048" y="582142"/>
                  </a:lnTo>
                  <a:lnTo>
                    <a:pt x="1147191" y="432066"/>
                  </a:lnTo>
                  <a:lnTo>
                    <a:pt x="1170139" y="289280"/>
                  </a:lnTo>
                  <a:lnTo>
                    <a:pt x="1188224" y="363423"/>
                  </a:lnTo>
                  <a:lnTo>
                    <a:pt x="1188224" y="384492"/>
                  </a:lnTo>
                  <a:lnTo>
                    <a:pt x="1766697" y="384492"/>
                  </a:lnTo>
                  <a:lnTo>
                    <a:pt x="1786356" y="384492"/>
                  </a:lnTo>
                  <a:lnTo>
                    <a:pt x="2186635" y="384492"/>
                  </a:lnTo>
                  <a:lnTo>
                    <a:pt x="2197519" y="358216"/>
                  </a:lnTo>
                  <a:lnTo>
                    <a:pt x="2229701" y="358216"/>
                  </a:lnTo>
                  <a:lnTo>
                    <a:pt x="2239886" y="312191"/>
                  </a:lnTo>
                  <a:lnTo>
                    <a:pt x="2270455" y="383578"/>
                  </a:lnTo>
                  <a:lnTo>
                    <a:pt x="2335034" y="383578"/>
                  </a:lnTo>
                  <a:lnTo>
                    <a:pt x="2339111" y="362496"/>
                  </a:lnTo>
                  <a:lnTo>
                    <a:pt x="2350630" y="302920"/>
                  </a:lnTo>
                  <a:lnTo>
                    <a:pt x="2368473" y="358216"/>
                  </a:lnTo>
                  <a:lnTo>
                    <a:pt x="2423490" y="358216"/>
                  </a:lnTo>
                  <a:lnTo>
                    <a:pt x="2472410" y="642950"/>
                  </a:lnTo>
                  <a:lnTo>
                    <a:pt x="2482126" y="642950"/>
                  </a:lnTo>
                  <a:lnTo>
                    <a:pt x="2497010" y="537743"/>
                  </a:lnTo>
                  <a:lnTo>
                    <a:pt x="2550312" y="160769"/>
                  </a:lnTo>
                  <a:lnTo>
                    <a:pt x="2602179" y="582142"/>
                  </a:lnTo>
                  <a:lnTo>
                    <a:pt x="2626309" y="432066"/>
                  </a:lnTo>
                  <a:lnTo>
                    <a:pt x="2649245" y="289280"/>
                  </a:lnTo>
                  <a:lnTo>
                    <a:pt x="2667343" y="363423"/>
                  </a:lnTo>
                  <a:lnTo>
                    <a:pt x="2664701" y="363423"/>
                  </a:lnTo>
                  <a:lnTo>
                    <a:pt x="2664701" y="384492"/>
                  </a:lnTo>
                  <a:lnTo>
                    <a:pt x="3232226" y="384492"/>
                  </a:lnTo>
                  <a:lnTo>
                    <a:pt x="3243376" y="384492"/>
                  </a:lnTo>
                  <a:lnTo>
                    <a:pt x="3566896" y="384492"/>
                  </a:lnTo>
                  <a:lnTo>
                    <a:pt x="3566896" y="363423"/>
                  </a:lnTo>
                  <a:close/>
                </a:path>
              </a:pathLst>
            </a:custGeom>
            <a:solidFill>
              <a:srgbClr val="5B595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40045" y="1679897"/>
            <a:ext cx="5438140" cy="311848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253365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249554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dirty="0" sz="2200" spc="75">
                <a:latin typeface="Arial"/>
                <a:cs typeface="Arial"/>
              </a:rPr>
              <a:t>PREGUNTA</a:t>
            </a:r>
            <a:r>
              <a:rPr dirty="0" sz="2200" spc="-170">
                <a:latin typeface="Arial"/>
                <a:cs typeface="Arial"/>
              </a:rPr>
              <a:t> </a:t>
            </a:r>
            <a:r>
              <a:rPr dirty="0" baseline="1633" sz="2550" spc="-89">
                <a:latin typeface="Arial Narrow"/>
                <a:cs typeface="Arial Narrow"/>
              </a:rPr>
              <a:t>CERRADA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|</a:t>
            </a:r>
            <a:r>
              <a:rPr dirty="0" baseline="1633" sz="2550" spc="-172">
                <a:latin typeface="Arial Narrow"/>
                <a:cs typeface="Arial Narrow"/>
              </a:rPr>
              <a:t> </a:t>
            </a:r>
            <a:r>
              <a:rPr dirty="0" baseline="1633" sz="2550" spc="-104">
                <a:latin typeface="Arial Narrow"/>
                <a:cs typeface="Arial Narrow"/>
              </a:rPr>
              <a:t>RESPUESTA</a:t>
            </a:r>
            <a:r>
              <a:rPr dirty="0" baseline="1633" sz="2550" spc="-179">
                <a:latin typeface="Arial Narrow"/>
                <a:cs typeface="Arial Narrow"/>
              </a:rPr>
              <a:t> </a:t>
            </a:r>
            <a:r>
              <a:rPr dirty="0" baseline="1633" sz="2550" spc="-15">
                <a:latin typeface="Arial Narrow"/>
                <a:cs typeface="Arial Narrow"/>
              </a:rPr>
              <a:t>SIMPLE</a:t>
            </a:r>
            <a:endParaRPr baseline="1633" sz="2550">
              <a:latin typeface="Arial Narrow"/>
              <a:cs typeface="Arial Narrow"/>
            </a:endParaRPr>
          </a:p>
          <a:p>
            <a:pPr algn="ctr" marL="618490" marR="34290">
              <a:lnSpc>
                <a:spcPct val="100000"/>
              </a:lnSpc>
              <a:spcBef>
                <a:spcPts val="1535"/>
              </a:spcBef>
            </a:pPr>
            <a:r>
              <a:rPr dirty="0" sz="1250" spc="114">
                <a:solidFill>
                  <a:srgbClr val="FFFFFF"/>
                </a:solidFill>
                <a:latin typeface="Tahoma"/>
                <a:cs typeface="Tahoma"/>
              </a:rPr>
              <a:t>SEGÚN</a:t>
            </a:r>
            <a:r>
              <a:rPr dirty="0" sz="1250" spc="-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30">
                <a:solidFill>
                  <a:srgbClr val="FFFFFF"/>
                </a:solidFill>
                <a:latin typeface="Tahoma"/>
                <a:cs typeface="Tahoma"/>
              </a:rPr>
              <a:t>SU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85">
                <a:solidFill>
                  <a:srgbClr val="FFFFFF"/>
                </a:solidFill>
                <a:latin typeface="Tahoma"/>
                <a:cs typeface="Tahoma"/>
              </a:rPr>
              <a:t>SITUACIÓN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00">
                <a:solidFill>
                  <a:srgbClr val="FFFFFF"/>
                </a:solidFill>
                <a:latin typeface="Tahoma"/>
                <a:cs typeface="Tahoma"/>
              </a:rPr>
              <a:t>ECONÓMICA,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90">
                <a:solidFill>
                  <a:srgbClr val="FFFFFF"/>
                </a:solidFill>
                <a:latin typeface="Tahoma"/>
                <a:cs typeface="Tahoma"/>
              </a:rPr>
              <a:t>SERVICIOS</a:t>
            </a:r>
            <a:r>
              <a:rPr dirty="0" sz="1250" spc="-4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70">
                <a:solidFill>
                  <a:srgbClr val="FFFFFF"/>
                </a:solidFill>
                <a:latin typeface="Tahoma"/>
                <a:cs typeface="Tahoma"/>
              </a:rPr>
              <a:t>PÚBLICOS, </a:t>
            </a:r>
            <a:r>
              <a:rPr dirty="0" sz="1250" spc="114">
                <a:solidFill>
                  <a:srgbClr val="FFFFFF"/>
                </a:solidFill>
                <a:latin typeface="Tahoma"/>
                <a:cs typeface="Tahoma"/>
              </a:rPr>
              <a:t>CALIDAD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1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dirty="0" sz="12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20">
                <a:solidFill>
                  <a:srgbClr val="FFFFFF"/>
                </a:solidFill>
                <a:latin typeface="Tahoma"/>
                <a:cs typeface="Tahoma"/>
              </a:rPr>
              <a:t>VIDA</a:t>
            </a:r>
            <a:r>
              <a:rPr dirty="0" sz="1250" spc="-6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170">
                <a:solidFill>
                  <a:srgbClr val="FFFFFF"/>
                </a:solidFill>
                <a:latin typeface="Tahoma"/>
                <a:cs typeface="Tahoma"/>
              </a:rPr>
              <a:t>Y</a:t>
            </a:r>
            <a:r>
              <a:rPr dirty="0" sz="1250" spc="-6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1250" spc="65">
                <a:solidFill>
                  <a:srgbClr val="FFFFFF"/>
                </a:solidFill>
                <a:latin typeface="Tahoma"/>
                <a:cs typeface="Tahoma"/>
              </a:rPr>
              <a:t>LIBERTADES:</a:t>
            </a:r>
            <a:endParaRPr sz="1250">
              <a:latin typeface="Tahoma"/>
              <a:cs typeface="Tahoma"/>
            </a:endParaRPr>
          </a:p>
          <a:p>
            <a:pPr algn="ctr" marL="621030">
              <a:lnSpc>
                <a:spcPct val="100000"/>
              </a:lnSpc>
              <a:spcBef>
                <a:spcPts val="40"/>
              </a:spcBef>
            </a:pPr>
            <a:r>
              <a:rPr dirty="0" sz="2700" spc="-605">
                <a:solidFill>
                  <a:srgbClr val="FFFFFF"/>
                </a:solidFill>
                <a:latin typeface="Tahoma"/>
                <a:cs typeface="Tahoma"/>
              </a:rPr>
              <a:t>¿CÓMO</a:t>
            </a:r>
            <a:r>
              <a:rPr dirty="0" sz="2700" spc="-35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70">
                <a:solidFill>
                  <a:srgbClr val="FFFFFF"/>
                </a:solidFill>
                <a:latin typeface="Tahoma"/>
                <a:cs typeface="Tahoma"/>
              </a:rPr>
              <a:t>CALIFICARÍA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445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dirty="0" sz="2700" spc="-34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25">
                <a:solidFill>
                  <a:srgbClr val="FFFFFF"/>
                </a:solidFill>
                <a:latin typeface="Tahoma"/>
                <a:cs typeface="Tahoma"/>
              </a:rPr>
              <a:t>VIDA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600">
                <a:solidFill>
                  <a:srgbClr val="FFFFFF"/>
                </a:solidFill>
                <a:latin typeface="Tahoma"/>
                <a:cs typeface="Tahoma"/>
              </a:rPr>
              <a:t>EN</a:t>
            </a:r>
            <a:r>
              <a:rPr dirty="0" sz="2700" spc="-335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2700" spc="-505">
                <a:solidFill>
                  <a:srgbClr val="FFFFFF"/>
                </a:solidFill>
                <a:latin typeface="Tahoma"/>
                <a:cs typeface="Tahoma"/>
              </a:rPr>
              <a:t>VENEZUELA?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22627" y="4864262"/>
            <a:ext cx="10928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65">
                <a:latin typeface="Tahoma"/>
                <a:cs typeface="Tahoma"/>
              </a:rPr>
              <a:t>OPCIONES: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95309" y="4897627"/>
            <a:ext cx="3979545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80">
                <a:latin typeface="Tahoma"/>
                <a:cs typeface="Tahoma"/>
              </a:rPr>
              <a:t>PLACENTERA,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70">
                <a:latin typeface="Tahoma"/>
                <a:cs typeface="Tahoma"/>
              </a:rPr>
              <a:t>BUENA,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65">
                <a:latin typeface="Tahoma"/>
                <a:cs typeface="Tahoma"/>
              </a:rPr>
              <a:t>REGULAR,</a:t>
            </a:r>
            <a:r>
              <a:rPr dirty="0" sz="1100" spc="-35">
                <a:latin typeface="Tahoma"/>
                <a:cs typeface="Tahoma"/>
              </a:rPr>
              <a:t> </a:t>
            </a:r>
            <a:r>
              <a:rPr dirty="0" sz="1100" spc="100">
                <a:latin typeface="Tahoma"/>
                <a:cs typeface="Tahoma"/>
              </a:rPr>
              <a:t>MALA,</a:t>
            </a:r>
            <a:r>
              <a:rPr dirty="0" sz="1100" spc="-40">
                <a:latin typeface="Tahoma"/>
                <a:cs typeface="Tahoma"/>
              </a:rPr>
              <a:t> </a:t>
            </a:r>
            <a:r>
              <a:rPr dirty="0" sz="1100" spc="70">
                <a:latin typeface="Tahoma"/>
                <a:cs typeface="Tahoma"/>
              </a:rPr>
              <a:t>INSOPORTABLE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07997" y="5497442"/>
            <a:ext cx="1035050" cy="4286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10">
                <a:latin typeface="Tahoma"/>
                <a:cs typeface="Tahoma"/>
              </a:rPr>
              <a:t>65.2%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566012" y="5554380"/>
            <a:ext cx="2574925" cy="897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745"/>
              </a:lnSpc>
              <a:spcBef>
                <a:spcPts val="100"/>
              </a:spcBef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Población</a:t>
            </a:r>
            <a:r>
              <a:rPr dirty="0" sz="1500" spc="-6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21,485,000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Muestra</a:t>
            </a:r>
            <a:r>
              <a:rPr dirty="0" sz="1500" spc="-6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10" b="1">
                <a:solidFill>
                  <a:srgbClr val="7F7F7F"/>
                </a:solidFill>
                <a:latin typeface="Calibri"/>
                <a:cs typeface="Calibri"/>
              </a:rPr>
              <a:t>1,357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689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E: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2.66%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NC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95%</a:t>
            </a:r>
            <a:endParaRPr sz="1500">
              <a:latin typeface="Calibri"/>
              <a:cs typeface="Calibri"/>
            </a:endParaRPr>
          </a:p>
          <a:p>
            <a:pPr algn="r" marR="5080">
              <a:lnSpc>
                <a:spcPts val="1745"/>
              </a:lnSpc>
            </a:pP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23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al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30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de</a:t>
            </a:r>
            <a:r>
              <a:rPr dirty="0" sz="1500" spc="-30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7F7F7F"/>
                </a:solidFill>
                <a:latin typeface="Calibri"/>
                <a:cs typeface="Calibri"/>
              </a:rPr>
              <a:t>Septiembre</a:t>
            </a:r>
            <a:r>
              <a:rPr dirty="0" sz="1500" spc="-2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500" spc="-20" b="1">
                <a:solidFill>
                  <a:srgbClr val="7F7F7F"/>
                </a:solidFill>
                <a:latin typeface="Calibri"/>
                <a:cs typeface="Calibri"/>
              </a:rPr>
              <a:t>2026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448092" y="5953798"/>
            <a:ext cx="1281430" cy="4689475"/>
          </a:xfrm>
          <a:custGeom>
            <a:avLst/>
            <a:gdLst/>
            <a:ahLst/>
            <a:cxnLst/>
            <a:rect l="l" t="t" r="r" b="b"/>
            <a:pathLst>
              <a:path w="1281430" h="4689475">
                <a:moveTo>
                  <a:pt x="1088796" y="0"/>
                </a:moveTo>
                <a:lnTo>
                  <a:pt x="192138" y="0"/>
                </a:lnTo>
                <a:lnTo>
                  <a:pt x="182701" y="241"/>
                </a:lnTo>
                <a:lnTo>
                  <a:pt x="136367" y="8277"/>
                </a:lnTo>
                <a:lnTo>
                  <a:pt x="93371" y="27331"/>
                </a:lnTo>
                <a:lnTo>
                  <a:pt x="56286" y="56286"/>
                </a:lnTo>
                <a:lnTo>
                  <a:pt x="27331" y="93371"/>
                </a:lnTo>
                <a:lnTo>
                  <a:pt x="8277" y="136372"/>
                </a:lnTo>
                <a:lnTo>
                  <a:pt x="230" y="182701"/>
                </a:lnTo>
                <a:lnTo>
                  <a:pt x="0" y="192138"/>
                </a:lnTo>
                <a:lnTo>
                  <a:pt x="0" y="4689296"/>
                </a:lnTo>
                <a:lnTo>
                  <a:pt x="1280934" y="4689296"/>
                </a:lnTo>
                <a:lnTo>
                  <a:pt x="1280934" y="192138"/>
                </a:lnTo>
                <a:lnTo>
                  <a:pt x="1275182" y="145449"/>
                </a:lnTo>
                <a:lnTo>
                  <a:pt x="1258258" y="101568"/>
                </a:lnTo>
                <a:lnTo>
                  <a:pt x="1231181" y="63120"/>
                </a:lnTo>
                <a:lnTo>
                  <a:pt x="1195552" y="32384"/>
                </a:lnTo>
                <a:lnTo>
                  <a:pt x="1153518" y="11232"/>
                </a:lnTo>
                <a:lnTo>
                  <a:pt x="1107636" y="930"/>
                </a:lnTo>
                <a:lnTo>
                  <a:pt x="1088796" y="0"/>
                </a:lnTo>
                <a:close/>
              </a:path>
            </a:pathLst>
          </a:custGeom>
          <a:solidFill>
            <a:srgbClr val="B9141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4579620" y="6914171"/>
            <a:ext cx="7283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Tahoma"/>
                <a:cs typeface="Tahoma"/>
              </a:rPr>
              <a:t>84.5%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38117" y="7243521"/>
            <a:ext cx="1441450" cy="523875"/>
          </a:xfrm>
          <a:prstGeom prst="rect">
            <a:avLst/>
          </a:prstGeom>
          <a:solidFill>
            <a:srgbClr val="B9141A"/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endParaRPr sz="1050">
              <a:latin typeface="Times New Roman"/>
              <a:cs typeface="Times New Roman"/>
            </a:endParaRPr>
          </a:p>
          <a:p>
            <a:pPr algn="ctr" marL="60325">
              <a:lnSpc>
                <a:spcPct val="100000"/>
              </a:lnSpc>
              <a:spcBef>
                <a:spcPts val="5"/>
              </a:spcBef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65.2%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479427" y="7243521"/>
            <a:ext cx="426720" cy="523875"/>
          </a:xfrm>
          <a:prstGeom prst="rect">
            <a:avLst/>
          </a:prstGeom>
          <a:solidFill>
            <a:srgbClr val="EC7E38"/>
          </a:solidFill>
        </p:spPr>
        <p:txBody>
          <a:bodyPr wrap="square" lIns="0" tIns="184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endParaRPr sz="105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</a:pPr>
            <a:r>
              <a:rPr dirty="0" sz="1050" spc="-10">
                <a:solidFill>
                  <a:srgbClr val="FFFFFF"/>
                </a:solidFill>
                <a:latin typeface="Tahoma"/>
                <a:cs typeface="Tahoma"/>
              </a:rPr>
              <a:t>19.3%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368393" y="7777641"/>
            <a:ext cx="1151255" cy="3816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61290" marR="5080" indent="-149225">
              <a:lnSpc>
                <a:spcPts val="1360"/>
              </a:lnSpc>
              <a:spcBef>
                <a:spcPts val="215"/>
              </a:spcBef>
            </a:pPr>
            <a:r>
              <a:rPr dirty="0" sz="1200" spc="65">
                <a:latin typeface="Tahoma"/>
                <a:cs typeface="Tahoma"/>
              </a:rPr>
              <a:t>CALIFICACIÓN </a:t>
            </a:r>
            <a:r>
              <a:rPr dirty="0" sz="1200" spc="95">
                <a:latin typeface="Tahoma"/>
                <a:cs typeface="Tahoma"/>
              </a:rPr>
              <a:t>NEGATIVA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973019" y="9255011"/>
            <a:ext cx="1281430" cy="1388110"/>
          </a:xfrm>
          <a:custGeom>
            <a:avLst/>
            <a:gdLst/>
            <a:ahLst/>
            <a:cxnLst/>
            <a:rect l="l" t="t" r="r" b="b"/>
            <a:pathLst>
              <a:path w="1281429" h="1388109">
                <a:moveTo>
                  <a:pt x="1088809" y="0"/>
                </a:moveTo>
                <a:lnTo>
                  <a:pt x="192150" y="0"/>
                </a:lnTo>
                <a:lnTo>
                  <a:pt x="182706" y="228"/>
                </a:lnTo>
                <a:lnTo>
                  <a:pt x="136372" y="8264"/>
                </a:lnTo>
                <a:lnTo>
                  <a:pt x="93371" y="27319"/>
                </a:lnTo>
                <a:lnTo>
                  <a:pt x="56286" y="56273"/>
                </a:lnTo>
                <a:lnTo>
                  <a:pt x="27331" y="93364"/>
                </a:lnTo>
                <a:lnTo>
                  <a:pt x="8277" y="136359"/>
                </a:lnTo>
                <a:lnTo>
                  <a:pt x="230" y="182701"/>
                </a:lnTo>
                <a:lnTo>
                  <a:pt x="0" y="192138"/>
                </a:lnTo>
                <a:lnTo>
                  <a:pt x="0" y="1388084"/>
                </a:lnTo>
                <a:lnTo>
                  <a:pt x="1280934" y="1388084"/>
                </a:lnTo>
                <a:lnTo>
                  <a:pt x="1280934" y="192138"/>
                </a:lnTo>
                <a:lnTo>
                  <a:pt x="1275182" y="145437"/>
                </a:lnTo>
                <a:lnTo>
                  <a:pt x="1258258" y="101560"/>
                </a:lnTo>
                <a:lnTo>
                  <a:pt x="1231181" y="63109"/>
                </a:lnTo>
                <a:lnTo>
                  <a:pt x="1195552" y="32372"/>
                </a:lnTo>
                <a:lnTo>
                  <a:pt x="1153518" y="11219"/>
                </a:lnTo>
                <a:lnTo>
                  <a:pt x="1107638" y="917"/>
                </a:lnTo>
                <a:lnTo>
                  <a:pt x="1088809" y="0"/>
                </a:lnTo>
                <a:close/>
              </a:path>
            </a:pathLst>
          </a:custGeom>
          <a:solidFill>
            <a:srgbClr val="EC7E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3121253" y="8730621"/>
            <a:ext cx="2510155" cy="97790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dirty="0" sz="2650" spc="-10">
                <a:latin typeface="Tahoma"/>
                <a:cs typeface="Tahoma"/>
              </a:rPr>
              <a:t>19.3%</a:t>
            </a:r>
            <a:endParaRPr sz="2650">
              <a:latin typeface="Tahoma"/>
              <a:cs typeface="Tahoma"/>
            </a:endParaRPr>
          </a:p>
          <a:p>
            <a:pPr marL="1546860">
              <a:lnSpc>
                <a:spcPct val="100000"/>
              </a:lnSpc>
              <a:spcBef>
                <a:spcPts val="570"/>
              </a:spcBef>
            </a:pPr>
            <a:r>
              <a:rPr dirty="0" sz="2650" spc="-50">
                <a:latin typeface="Tahoma"/>
                <a:cs typeface="Tahoma"/>
              </a:rPr>
              <a:t>12.6%</a:t>
            </a:r>
            <a:endParaRPr sz="2650">
              <a:latin typeface="Tahoma"/>
              <a:cs typeface="Tahoma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497958" y="9736880"/>
            <a:ext cx="1281430" cy="906780"/>
          </a:xfrm>
          <a:custGeom>
            <a:avLst/>
            <a:gdLst/>
            <a:ahLst/>
            <a:cxnLst/>
            <a:rect l="l" t="t" r="r" b="b"/>
            <a:pathLst>
              <a:path w="1281429" h="906779">
                <a:moveTo>
                  <a:pt x="1088796" y="0"/>
                </a:moveTo>
                <a:lnTo>
                  <a:pt x="192138" y="0"/>
                </a:lnTo>
                <a:lnTo>
                  <a:pt x="182694" y="235"/>
                </a:lnTo>
                <a:lnTo>
                  <a:pt x="136359" y="8270"/>
                </a:lnTo>
                <a:lnTo>
                  <a:pt x="93359" y="27325"/>
                </a:lnTo>
                <a:lnTo>
                  <a:pt x="56273" y="56280"/>
                </a:lnTo>
                <a:lnTo>
                  <a:pt x="27319" y="93370"/>
                </a:lnTo>
                <a:lnTo>
                  <a:pt x="8264" y="136366"/>
                </a:lnTo>
                <a:lnTo>
                  <a:pt x="228" y="182707"/>
                </a:lnTo>
                <a:lnTo>
                  <a:pt x="0" y="192144"/>
                </a:lnTo>
                <a:lnTo>
                  <a:pt x="0" y="906214"/>
                </a:lnTo>
                <a:lnTo>
                  <a:pt x="1280934" y="906214"/>
                </a:lnTo>
                <a:lnTo>
                  <a:pt x="1280934" y="192144"/>
                </a:lnTo>
                <a:lnTo>
                  <a:pt x="1275169" y="145443"/>
                </a:lnTo>
                <a:lnTo>
                  <a:pt x="1258246" y="101566"/>
                </a:lnTo>
                <a:lnTo>
                  <a:pt x="1231168" y="63114"/>
                </a:lnTo>
                <a:lnTo>
                  <a:pt x="1195539" y="32378"/>
                </a:lnTo>
                <a:lnTo>
                  <a:pt x="1153506" y="11226"/>
                </a:lnTo>
                <a:lnTo>
                  <a:pt x="1107625" y="923"/>
                </a:lnTo>
                <a:lnTo>
                  <a:pt x="1088796" y="0"/>
                </a:lnTo>
                <a:close/>
              </a:path>
            </a:pathLst>
          </a:custGeom>
          <a:solidFill>
            <a:srgbClr val="FCDE6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22885" y="10492059"/>
            <a:ext cx="1281430" cy="151130"/>
          </a:xfrm>
          <a:custGeom>
            <a:avLst/>
            <a:gdLst/>
            <a:ahLst/>
            <a:cxnLst/>
            <a:rect l="l" t="t" r="r" b="b"/>
            <a:pathLst>
              <a:path w="1281429" h="151129">
                <a:moveTo>
                  <a:pt x="1129893" y="0"/>
                </a:moveTo>
                <a:lnTo>
                  <a:pt x="151028" y="0"/>
                </a:lnTo>
                <a:lnTo>
                  <a:pt x="143608" y="177"/>
                </a:lnTo>
                <a:lnTo>
                  <a:pt x="100152" y="8827"/>
                </a:lnTo>
                <a:lnTo>
                  <a:pt x="61052" y="29720"/>
                </a:lnTo>
                <a:lnTo>
                  <a:pt x="29719" y="61054"/>
                </a:lnTo>
                <a:lnTo>
                  <a:pt x="8819" y="100160"/>
                </a:lnTo>
                <a:lnTo>
                  <a:pt x="180" y="143615"/>
                </a:lnTo>
                <a:lnTo>
                  <a:pt x="0" y="151036"/>
                </a:lnTo>
                <a:lnTo>
                  <a:pt x="1280934" y="151036"/>
                </a:lnTo>
                <a:lnTo>
                  <a:pt x="1274433" y="107190"/>
                </a:lnTo>
                <a:lnTo>
                  <a:pt x="1255483" y="67127"/>
                </a:lnTo>
                <a:lnTo>
                  <a:pt x="1225713" y="34276"/>
                </a:lnTo>
                <a:lnTo>
                  <a:pt x="1187703" y="11501"/>
                </a:lnTo>
                <a:lnTo>
                  <a:pt x="1144703" y="725"/>
                </a:lnTo>
                <a:lnTo>
                  <a:pt x="1129893" y="0"/>
                </a:lnTo>
                <a:close/>
              </a:path>
            </a:pathLst>
          </a:custGeom>
          <a:solidFill>
            <a:srgbClr val="77C37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547812" y="10585558"/>
            <a:ext cx="1281430" cy="57785"/>
          </a:xfrm>
          <a:custGeom>
            <a:avLst/>
            <a:gdLst/>
            <a:ahLst/>
            <a:cxnLst/>
            <a:rect l="l" t="t" r="r" b="b"/>
            <a:pathLst>
              <a:path w="1281429" h="57784">
                <a:moveTo>
                  <a:pt x="1227175" y="0"/>
                </a:moveTo>
                <a:lnTo>
                  <a:pt x="53759" y="0"/>
                </a:lnTo>
                <a:lnTo>
                  <a:pt x="50012" y="361"/>
                </a:lnTo>
                <a:lnTo>
                  <a:pt x="14173" y="19525"/>
                </a:lnTo>
                <a:lnTo>
                  <a:pt x="0" y="53752"/>
                </a:lnTo>
                <a:lnTo>
                  <a:pt x="0" y="57536"/>
                </a:lnTo>
                <a:lnTo>
                  <a:pt x="1280934" y="57536"/>
                </a:lnTo>
                <a:lnTo>
                  <a:pt x="1280934" y="53752"/>
                </a:lnTo>
                <a:lnTo>
                  <a:pt x="1261414" y="14179"/>
                </a:lnTo>
                <a:lnTo>
                  <a:pt x="1227175" y="0"/>
                </a:lnTo>
                <a:close/>
              </a:path>
            </a:pathLst>
          </a:custGeom>
          <a:solidFill>
            <a:srgbClr val="2EB2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357172" y="10671107"/>
            <a:ext cx="1457325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00">
                <a:latin typeface="Tahoma"/>
                <a:cs typeface="Tahoma"/>
              </a:rPr>
              <a:t>INSOPORTABLE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21659" y="10671107"/>
            <a:ext cx="57023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80">
                <a:latin typeface="Tahoma"/>
                <a:cs typeface="Tahoma"/>
              </a:rPr>
              <a:t>MALA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86033" y="10671107"/>
            <a:ext cx="895350" cy="24130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1400" spc="110">
                <a:latin typeface="Tahoma"/>
                <a:cs typeface="Tahoma"/>
              </a:rPr>
              <a:t>REGULAR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60033" y="10030009"/>
            <a:ext cx="780415" cy="882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650" spc="-80">
                <a:latin typeface="Tahoma"/>
                <a:cs typeface="Tahoma"/>
              </a:rPr>
              <a:t>2.1%</a:t>
            </a:r>
            <a:endParaRPr sz="2650">
              <a:latin typeface="Tahoma"/>
              <a:cs typeface="Tahoma"/>
            </a:endParaRPr>
          </a:p>
          <a:p>
            <a:pPr marL="76200">
              <a:lnSpc>
                <a:spcPct val="100000"/>
              </a:lnSpc>
              <a:spcBef>
                <a:spcPts val="1889"/>
              </a:spcBef>
            </a:pPr>
            <a:r>
              <a:rPr dirty="0" sz="1400" spc="125">
                <a:latin typeface="Tahoma"/>
                <a:cs typeface="Tahoma"/>
              </a:rPr>
              <a:t>BUENA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559497" y="10133679"/>
            <a:ext cx="1243965" cy="7785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90"/>
              </a:spcBef>
            </a:pPr>
            <a:r>
              <a:rPr dirty="0" sz="2650" spc="55">
                <a:latin typeface="Tahoma"/>
                <a:cs typeface="Tahoma"/>
              </a:rPr>
              <a:t>0.8%</a:t>
            </a:r>
            <a:endParaRPr sz="265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75"/>
              </a:spcBef>
            </a:pPr>
            <a:r>
              <a:rPr dirty="0" sz="1400" spc="120">
                <a:latin typeface="Tahoma"/>
                <a:cs typeface="Tahoma"/>
              </a:rPr>
              <a:t>PLACENTERA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2127810"/>
            <a:ext cx="9497060" cy="636270"/>
            <a:chOff x="0" y="12127810"/>
            <a:chExt cx="9497060" cy="636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0" y="11499814"/>
            <a:ext cx="10287000" cy="1264285"/>
            <a:chOff x="0" y="11499814"/>
            <a:chExt cx="10287000" cy="1264285"/>
          </a:xfrm>
        </p:grpSpPr>
        <p:sp>
          <p:nvSpPr>
            <p:cNvPr id="19" name="object 19"/>
            <p:cNvSpPr/>
            <p:nvPr/>
          </p:nvSpPr>
          <p:spPr>
            <a:xfrm>
              <a:off x="0" y="11499814"/>
              <a:ext cx="10287000" cy="645795"/>
            </a:xfrm>
            <a:custGeom>
              <a:avLst/>
              <a:gdLst/>
              <a:ahLst/>
              <a:cxnLst/>
              <a:rect l="l" t="t" r="r" b="b"/>
              <a:pathLst>
                <a:path w="10287000" h="645795">
                  <a:moveTo>
                    <a:pt x="10286999" y="0"/>
                  </a:moveTo>
                  <a:lnTo>
                    <a:pt x="0" y="0"/>
                  </a:lnTo>
                  <a:lnTo>
                    <a:pt x="0" y="645448"/>
                  </a:lnTo>
                  <a:lnTo>
                    <a:pt x="10286999" y="645448"/>
                  </a:lnTo>
                  <a:lnTo>
                    <a:pt x="10286999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07238" y="11154261"/>
            <a:ext cx="9521825" cy="8826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R="85090">
              <a:lnSpc>
                <a:spcPct val="100000"/>
              </a:lnSpc>
              <a:spcBef>
                <a:spcPts val="90"/>
              </a:spcBef>
            </a:pP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BASE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70">
                <a:solidFill>
                  <a:srgbClr val="4C4C4C"/>
                </a:solidFill>
                <a:latin typeface="Arial Narrow"/>
                <a:cs typeface="Arial Narrow"/>
              </a:rPr>
              <a:t>VÁLIDA</a:t>
            </a:r>
            <a:r>
              <a:rPr dirty="0" sz="1700" spc="-110">
                <a:solidFill>
                  <a:srgbClr val="4C4C4C"/>
                </a:solidFill>
                <a:latin typeface="Arial Narrow"/>
                <a:cs typeface="Arial Narrow"/>
              </a:rPr>
              <a:t> </a:t>
            </a:r>
            <a:r>
              <a:rPr dirty="0" sz="1700" spc="-20">
                <a:solidFill>
                  <a:srgbClr val="4C4C4C"/>
                </a:solidFill>
                <a:latin typeface="Arial Narrow"/>
                <a:cs typeface="Arial Narrow"/>
              </a:rPr>
              <a:t>1,357</a:t>
            </a:r>
            <a:endParaRPr sz="17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1115"/>
              </a:spcBef>
            </a:pP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VIVIR</a:t>
            </a:r>
            <a:r>
              <a:rPr dirty="0" sz="1500" spc="1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VENEZUELA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DESAFÍO</a:t>
            </a:r>
            <a:r>
              <a:rPr dirty="0" sz="1500" spc="1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383A3C"/>
                </a:solidFill>
                <a:latin typeface="Calibri"/>
                <a:cs typeface="Calibri"/>
              </a:rPr>
              <a:t>EXTREMO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,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donde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día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día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conjugan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crisis</a:t>
            </a:r>
            <a:r>
              <a:rPr dirty="0" sz="1500" spc="1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estructural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servicios</a:t>
            </a:r>
            <a:r>
              <a:rPr dirty="0" sz="1500" spc="1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públicos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(apagones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eléctricos,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falta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agua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potable,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gas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doméstico,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etc.),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precariedad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económica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restricción</a:t>
            </a:r>
            <a:r>
              <a:rPr dirty="0" sz="15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5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383A3C"/>
                </a:solidFill>
                <a:latin typeface="Calibri"/>
                <a:cs typeface="Calibri"/>
              </a:rPr>
              <a:t>libertades.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3306" y="3619155"/>
            <a:ext cx="4018915" cy="5765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600" spc="-1060" b="1">
                <a:latin typeface="Tahoma"/>
                <a:cs typeface="Tahoma"/>
              </a:rPr>
              <a:t>CONCLUSIONES</a:t>
            </a:r>
            <a:r>
              <a:rPr dirty="0" sz="3600" spc="-380" b="1">
                <a:latin typeface="Tahoma"/>
                <a:cs typeface="Tahoma"/>
              </a:rPr>
              <a:t> </a:t>
            </a:r>
            <a:r>
              <a:rPr dirty="0" sz="3600" spc="-890" b="1">
                <a:latin typeface="Tahoma"/>
                <a:cs typeface="Tahoma"/>
              </a:rPr>
              <a:t>EJECUTIVAS: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363707" y="3574071"/>
            <a:ext cx="3439795" cy="657860"/>
          </a:xfrm>
          <a:custGeom>
            <a:avLst/>
            <a:gdLst/>
            <a:ahLst/>
            <a:cxnLst/>
            <a:rect l="l" t="t" r="r" b="b"/>
            <a:pathLst>
              <a:path w="3439795" h="657860">
                <a:moveTo>
                  <a:pt x="3439528" y="355701"/>
                </a:moveTo>
                <a:lnTo>
                  <a:pt x="3103880" y="355701"/>
                </a:lnTo>
                <a:lnTo>
                  <a:pt x="3093796" y="355701"/>
                </a:lnTo>
                <a:lnTo>
                  <a:pt x="2557894" y="355701"/>
                </a:lnTo>
                <a:lnTo>
                  <a:pt x="2557894" y="343712"/>
                </a:lnTo>
                <a:lnTo>
                  <a:pt x="2543060" y="283146"/>
                </a:lnTo>
                <a:lnTo>
                  <a:pt x="2517584" y="179222"/>
                </a:lnTo>
                <a:lnTo>
                  <a:pt x="2478519" y="422897"/>
                </a:lnTo>
                <a:lnTo>
                  <a:pt x="2445791" y="157353"/>
                </a:lnTo>
                <a:lnTo>
                  <a:pt x="2426385" y="0"/>
                </a:lnTo>
                <a:lnTo>
                  <a:pt x="2351976" y="526326"/>
                </a:lnTo>
                <a:lnTo>
                  <a:pt x="2318207" y="329984"/>
                </a:lnTo>
                <a:lnTo>
                  <a:pt x="2262086" y="329984"/>
                </a:lnTo>
                <a:lnTo>
                  <a:pt x="2251265" y="296494"/>
                </a:lnTo>
                <a:lnTo>
                  <a:pt x="2224532" y="213817"/>
                </a:lnTo>
                <a:lnTo>
                  <a:pt x="2197303" y="354812"/>
                </a:lnTo>
                <a:lnTo>
                  <a:pt x="2164702" y="354812"/>
                </a:lnTo>
                <a:lnTo>
                  <a:pt x="2143607" y="305562"/>
                </a:lnTo>
                <a:lnTo>
                  <a:pt x="2114842" y="238442"/>
                </a:lnTo>
                <a:lnTo>
                  <a:pt x="2094623" y="329984"/>
                </a:lnTo>
                <a:lnTo>
                  <a:pt x="2065870" y="329984"/>
                </a:lnTo>
                <a:lnTo>
                  <a:pt x="2055215" y="355701"/>
                </a:lnTo>
                <a:lnTo>
                  <a:pt x="1662430" y="355701"/>
                </a:lnTo>
                <a:lnTo>
                  <a:pt x="1642110" y="355739"/>
                </a:lnTo>
                <a:lnTo>
                  <a:pt x="1094740" y="355701"/>
                </a:lnTo>
                <a:lnTo>
                  <a:pt x="1094740" y="338734"/>
                </a:lnTo>
                <a:lnTo>
                  <a:pt x="1081112" y="283146"/>
                </a:lnTo>
                <a:lnTo>
                  <a:pt x="1055636" y="179222"/>
                </a:lnTo>
                <a:lnTo>
                  <a:pt x="1016584" y="422897"/>
                </a:lnTo>
                <a:lnTo>
                  <a:pt x="983856" y="157353"/>
                </a:lnTo>
                <a:lnTo>
                  <a:pt x="964450" y="0"/>
                </a:lnTo>
                <a:lnTo>
                  <a:pt x="890041" y="526326"/>
                </a:lnTo>
                <a:lnTo>
                  <a:pt x="856272" y="329984"/>
                </a:lnTo>
                <a:lnTo>
                  <a:pt x="800150" y="329984"/>
                </a:lnTo>
                <a:lnTo>
                  <a:pt x="789330" y="296494"/>
                </a:lnTo>
                <a:lnTo>
                  <a:pt x="762596" y="213817"/>
                </a:lnTo>
                <a:lnTo>
                  <a:pt x="735355" y="354812"/>
                </a:lnTo>
                <a:lnTo>
                  <a:pt x="702767" y="354812"/>
                </a:lnTo>
                <a:lnTo>
                  <a:pt x="681672" y="305562"/>
                </a:lnTo>
                <a:lnTo>
                  <a:pt x="652907" y="238442"/>
                </a:lnTo>
                <a:lnTo>
                  <a:pt x="632688" y="329984"/>
                </a:lnTo>
                <a:lnTo>
                  <a:pt x="603935" y="329984"/>
                </a:lnTo>
                <a:lnTo>
                  <a:pt x="593267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607098" y="376339"/>
                </a:lnTo>
                <a:lnTo>
                  <a:pt x="617766" y="350608"/>
                </a:lnTo>
                <a:lnTo>
                  <a:pt x="649262" y="350608"/>
                </a:lnTo>
                <a:lnTo>
                  <a:pt x="659231" y="305562"/>
                </a:lnTo>
                <a:lnTo>
                  <a:pt x="689140" y="375437"/>
                </a:lnTo>
                <a:lnTo>
                  <a:pt x="752348" y="375437"/>
                </a:lnTo>
                <a:lnTo>
                  <a:pt x="756348" y="354812"/>
                </a:lnTo>
                <a:lnTo>
                  <a:pt x="767613" y="296494"/>
                </a:lnTo>
                <a:lnTo>
                  <a:pt x="785088" y="350608"/>
                </a:lnTo>
                <a:lnTo>
                  <a:pt x="838936" y="350608"/>
                </a:lnTo>
                <a:lnTo>
                  <a:pt x="891679" y="657580"/>
                </a:lnTo>
                <a:lnTo>
                  <a:pt x="892340" y="657580"/>
                </a:lnTo>
                <a:lnTo>
                  <a:pt x="910894" y="526326"/>
                </a:lnTo>
                <a:lnTo>
                  <a:pt x="963066" y="157353"/>
                </a:lnTo>
                <a:lnTo>
                  <a:pt x="1013828" y="569798"/>
                </a:lnTo>
                <a:lnTo>
                  <a:pt x="1037450" y="422897"/>
                </a:lnTo>
                <a:lnTo>
                  <a:pt x="1059903" y="283146"/>
                </a:lnTo>
                <a:lnTo>
                  <a:pt x="1081570" y="371868"/>
                </a:lnTo>
                <a:lnTo>
                  <a:pt x="1087780" y="371868"/>
                </a:lnTo>
                <a:lnTo>
                  <a:pt x="1087780" y="376339"/>
                </a:lnTo>
                <a:lnTo>
                  <a:pt x="1136624" y="376339"/>
                </a:lnTo>
                <a:lnTo>
                  <a:pt x="1679549" y="376377"/>
                </a:lnTo>
                <a:lnTo>
                  <a:pt x="2069033" y="376339"/>
                </a:lnTo>
                <a:lnTo>
                  <a:pt x="2079701" y="350608"/>
                </a:lnTo>
                <a:lnTo>
                  <a:pt x="2111197" y="350608"/>
                </a:lnTo>
                <a:lnTo>
                  <a:pt x="2121166" y="305562"/>
                </a:lnTo>
                <a:lnTo>
                  <a:pt x="2151088" y="375437"/>
                </a:lnTo>
                <a:lnTo>
                  <a:pt x="2214295" y="375437"/>
                </a:lnTo>
                <a:lnTo>
                  <a:pt x="2218283" y="354812"/>
                </a:lnTo>
                <a:lnTo>
                  <a:pt x="2229548" y="296494"/>
                </a:lnTo>
                <a:lnTo>
                  <a:pt x="2247023" y="350608"/>
                </a:lnTo>
                <a:lnTo>
                  <a:pt x="2300871" y="350608"/>
                </a:lnTo>
                <a:lnTo>
                  <a:pt x="2351100" y="642937"/>
                </a:lnTo>
                <a:lnTo>
                  <a:pt x="2356345" y="642937"/>
                </a:lnTo>
                <a:lnTo>
                  <a:pt x="2372842" y="526326"/>
                </a:lnTo>
                <a:lnTo>
                  <a:pt x="2425014" y="157353"/>
                </a:lnTo>
                <a:lnTo>
                  <a:pt x="2475763" y="569798"/>
                </a:lnTo>
                <a:lnTo>
                  <a:pt x="2499385" y="422897"/>
                </a:lnTo>
                <a:lnTo>
                  <a:pt x="2521851" y="283146"/>
                </a:lnTo>
                <a:lnTo>
                  <a:pt x="2543505" y="371868"/>
                </a:lnTo>
                <a:lnTo>
                  <a:pt x="2550820" y="371868"/>
                </a:lnTo>
                <a:lnTo>
                  <a:pt x="2550820" y="376339"/>
                </a:lnTo>
                <a:lnTo>
                  <a:pt x="3093796" y="376339"/>
                </a:lnTo>
                <a:lnTo>
                  <a:pt x="3103880" y="376339"/>
                </a:lnTo>
                <a:lnTo>
                  <a:pt x="3439528" y="376339"/>
                </a:lnTo>
                <a:lnTo>
                  <a:pt x="3439528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90" y="263613"/>
                </a:lnTo>
                <a:lnTo>
                  <a:pt x="916114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" name="object 2"/>
          <p:cNvGrpSpPr/>
          <p:nvPr/>
        </p:nvGrpSpPr>
        <p:grpSpPr>
          <a:xfrm>
            <a:off x="0" y="4291072"/>
            <a:ext cx="10285730" cy="8472805"/>
            <a:chOff x="0" y="4291072"/>
            <a:chExt cx="10285730" cy="8472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7"/>
              <a:ext cx="218668" cy="2191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7"/>
              <a:ext cx="200024" cy="238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3"/>
              <a:ext cx="237188" cy="2376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7"/>
              <a:ext cx="219075" cy="2190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4291072"/>
              <a:ext cx="10285730" cy="7837170"/>
            </a:xfrm>
            <a:custGeom>
              <a:avLst/>
              <a:gdLst/>
              <a:ahLst/>
              <a:cxnLst/>
              <a:rect l="l" t="t" r="r" b="b"/>
              <a:pathLst>
                <a:path w="10285730" h="7837170">
                  <a:moveTo>
                    <a:pt x="10285704" y="0"/>
                  </a:moveTo>
                  <a:lnTo>
                    <a:pt x="0" y="0"/>
                  </a:lnTo>
                  <a:lnTo>
                    <a:pt x="0" y="7836738"/>
                  </a:lnTo>
                  <a:lnTo>
                    <a:pt x="10285704" y="7836738"/>
                  </a:lnTo>
                  <a:lnTo>
                    <a:pt x="10285704" y="0"/>
                  </a:lnTo>
                  <a:close/>
                </a:path>
              </a:pathLst>
            </a:custGeom>
            <a:solidFill>
              <a:srgbClr val="EFF0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16565" y="4387852"/>
            <a:ext cx="9457690" cy="75203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8595" indent="-175895">
              <a:lnSpc>
                <a:spcPts val="1675"/>
              </a:lnSpc>
              <a:spcBef>
                <a:spcPts val="100"/>
              </a:spcBef>
              <a:buAutoNum type="arabicPeriod"/>
              <a:tabLst>
                <a:tab pos="188595" algn="l"/>
              </a:tabLst>
            </a:pP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ASFIXIA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OSCURAS: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Colapso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Economía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Familiar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Sistema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Eléctrico</a:t>
            </a:r>
            <a:endParaRPr sz="1400">
              <a:latin typeface="Calibri"/>
              <a:cs typeface="Calibri"/>
            </a:endParaRPr>
          </a:p>
          <a:p>
            <a:pPr algn="just" marL="12700" marR="6350">
              <a:lnSpc>
                <a:spcPts val="1670"/>
              </a:lnSpc>
              <a:spcBef>
                <a:spcPts val="55"/>
              </a:spcBef>
            </a:pP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Vivir</a:t>
            </a:r>
            <a:r>
              <a:rPr dirty="0" sz="1400" spc="1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Venezuela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convertido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desafío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cotidiano</a:t>
            </a:r>
            <a:r>
              <a:rPr dirty="0" sz="1400" spc="1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marcado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deterioro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calidad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vida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pérdida</a:t>
            </a:r>
            <a:r>
              <a:rPr dirty="0" sz="1400" spc="1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de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libertades.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ámbito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económico,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81.8%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hogares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califica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situación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forma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negativa,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arrastrado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devaluaciones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diarias,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salarios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pensiones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miserables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acentuada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falta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oportunidades.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precariedad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profundiza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colapso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del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servicio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eléctrico,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rechazado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casi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90%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población.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Durante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mes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septiembre,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crisis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empeoró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significativamente: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87.3%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1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ciudadanos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reportó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sufrir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apagones</a:t>
            </a:r>
            <a:r>
              <a:rPr dirty="0" sz="1400" spc="1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4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o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más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días</a:t>
            </a:r>
            <a:r>
              <a:rPr dirty="0" sz="1400" spc="1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semana,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mientras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00" spc="1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78.7%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enfrentó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cortes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400" spc="10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una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duración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mínima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superior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3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horas.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Ambos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indicadores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rebasan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ampliamente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límites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internacionales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máximos</a:t>
            </a:r>
            <a:r>
              <a:rPr dirty="0" sz="1400" spc="3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de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interrupción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(SAIFI)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países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2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desarrollo.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Ante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esta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parálisis,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casi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9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cada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10</a:t>
            </a:r>
            <a:r>
              <a:rPr dirty="0" sz="1400" spc="28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respaldan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eliminación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inmediata</a:t>
            </a:r>
            <a:r>
              <a:rPr dirty="0" sz="14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Corpoelec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exigen</a:t>
            </a:r>
            <a:r>
              <a:rPr dirty="0" sz="14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4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sustitución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operador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privado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eficiente.</a:t>
            </a:r>
            <a:endParaRPr sz="1400">
              <a:latin typeface="Calibri"/>
              <a:cs typeface="Calibri"/>
            </a:endParaRPr>
          </a:p>
          <a:p>
            <a:pPr marL="188595" indent="-175895">
              <a:lnSpc>
                <a:spcPts val="1675"/>
              </a:lnSpc>
              <a:spcBef>
                <a:spcPts val="845"/>
              </a:spcBef>
              <a:buAutoNum type="arabicPeriod" startAt="2"/>
              <a:tabLst>
                <a:tab pos="188595" algn="l"/>
              </a:tabLst>
            </a:pP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ROTUNDO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CHAVISMO: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Modelo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Agotado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sin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Margen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Mejoría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ts val="1670"/>
              </a:lnSpc>
              <a:spcBef>
                <a:spcPts val="55"/>
              </a:spcBef>
            </a:pP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percepción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pública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sobre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gestión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actual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tajante.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95.1%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venezolanos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afirma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bajo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mando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de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Delcy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Rodríguez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existido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mejora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alguna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sus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ingresos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ni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bienestar;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por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contrario,</a:t>
            </a:r>
            <a:r>
              <a:rPr dirty="0" sz="1400" spc="1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persisten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apagones,</a:t>
            </a:r>
            <a:r>
              <a:rPr dirty="0" sz="1400" spc="1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decadencia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económica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restricción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libertades.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Existe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hartazgo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masivo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89.6%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400" spc="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continuidad</a:t>
            </a:r>
            <a:r>
              <a:rPr dirty="0" sz="1400" spc="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chavismo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el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poder,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ciudadanía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asocia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directamente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pobreza,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corrupción,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colapso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servicios,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abusos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estatales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1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el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deseo</a:t>
            </a:r>
            <a:r>
              <a:rPr dirty="0" sz="1400" spc="-4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emigrar.</a:t>
            </a:r>
            <a:endParaRPr sz="1400">
              <a:latin typeface="Calibri"/>
              <a:cs typeface="Calibri"/>
            </a:endParaRPr>
          </a:p>
          <a:p>
            <a:pPr marL="188595" indent="-175895">
              <a:lnSpc>
                <a:spcPts val="1675"/>
              </a:lnSpc>
              <a:spcBef>
                <a:spcPts val="855"/>
              </a:spcBef>
              <a:buAutoNum type="arabicPeriod" startAt="3"/>
              <a:tabLst>
                <a:tab pos="188595" algn="l"/>
              </a:tabLst>
            </a:pP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NEGOCIACIONES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BAJO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SOSPECHA: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Desconfianza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Diálogo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Acuerdos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Petroleros</a:t>
            </a:r>
            <a:endParaRPr sz="1400">
              <a:latin typeface="Calibri"/>
              <a:cs typeface="Calibri"/>
            </a:endParaRPr>
          </a:p>
          <a:p>
            <a:pPr algn="just" marL="12700" marR="7620">
              <a:lnSpc>
                <a:spcPts val="1670"/>
              </a:lnSpc>
              <a:spcBef>
                <a:spcPts val="55"/>
              </a:spcBef>
            </a:pP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vía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diálogo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perdido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credibilidad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ciudadanos.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desconfianza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nueva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mesa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negociación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alcanzó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85.3%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septiembre.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ciudadanía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percibe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este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decimoctavo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proceso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dilación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indefinida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cuyos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costos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recaen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sobre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población,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sirviendo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fachada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surgimiento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acuerdos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poco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transparentes.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88.2%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encuestados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sostiene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que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unos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pocos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están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beneficiando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económicamente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estas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demoras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detrimento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país.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Paralelamente,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rechazo</a:t>
            </a:r>
            <a:r>
              <a:rPr dirty="0" sz="1400" spc="2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al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acuerdo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petrolero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trepó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al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82.1%,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reflejando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clara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oposición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popular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pactos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traducen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soluciones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concretas.</a:t>
            </a:r>
            <a:endParaRPr sz="1400">
              <a:latin typeface="Calibri"/>
              <a:cs typeface="Calibri"/>
            </a:endParaRPr>
          </a:p>
          <a:p>
            <a:pPr algn="just" marL="188595" indent="-175895">
              <a:lnSpc>
                <a:spcPts val="1675"/>
              </a:lnSpc>
              <a:spcBef>
                <a:spcPts val="855"/>
              </a:spcBef>
              <a:buAutoNum type="arabicPeriod" startAt="4"/>
              <a:tabLst>
                <a:tab pos="188595" algn="l"/>
              </a:tabLst>
            </a:pP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VOTO</a:t>
            </a:r>
            <a:r>
              <a:rPr dirty="0" sz="1400" spc="-2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CAMBIO: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Elecciones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Presidenciales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Única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Vía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1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Recuperación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ts val="1670"/>
              </a:lnSpc>
              <a:spcBef>
                <a:spcPts val="55"/>
              </a:spcBef>
            </a:pP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Para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venezolanos,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orden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factores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sí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altera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producto: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estabilización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país</a:t>
            </a:r>
            <a:r>
              <a:rPr dirty="0" sz="1400" spc="-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no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ocurrirá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sin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gobierno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previo</a:t>
            </a:r>
            <a:r>
              <a:rPr dirty="0" sz="1400" spc="4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(77.3%).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contundente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mayoría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78.6%</a:t>
            </a:r>
            <a:r>
              <a:rPr dirty="0" sz="1400" spc="4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exige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prioritariamente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realización</a:t>
            </a:r>
            <a:r>
              <a:rPr dirty="0" sz="1400" spc="4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elecciones</a:t>
            </a:r>
            <a:r>
              <a:rPr dirty="0" sz="1400" spc="4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presidenciales,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identificando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este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hito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único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motor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capaz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impulsar</a:t>
            </a:r>
            <a:r>
              <a:rPr dirty="0" sz="1400" spc="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transformaciones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institucionales</a:t>
            </a:r>
            <a:r>
              <a:rPr dirty="0" sz="1400" spc="3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económicas</a:t>
            </a:r>
            <a:r>
              <a:rPr dirty="0" sz="1400" spc="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que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requiere</a:t>
            </a:r>
            <a:r>
              <a:rPr dirty="0" sz="1400" spc="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la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nación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con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carácter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urgencia.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esas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eventuales</a:t>
            </a:r>
            <a:r>
              <a:rPr dirty="0" sz="140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elecciones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presidenciales,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María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Corina</a:t>
            </a:r>
            <a:r>
              <a:rPr dirty="0" sz="140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Machado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tiene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sólida</a:t>
            </a:r>
            <a:r>
              <a:rPr dirty="0" sz="1400" spc="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6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amplia intención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voto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60.6%.</a:t>
            </a:r>
            <a:endParaRPr sz="1400">
              <a:latin typeface="Calibri"/>
              <a:cs typeface="Calibri"/>
            </a:endParaRPr>
          </a:p>
          <a:p>
            <a:pPr marL="188595" indent="-175895">
              <a:lnSpc>
                <a:spcPts val="1675"/>
              </a:lnSpc>
              <a:spcBef>
                <a:spcPts val="1120"/>
              </a:spcBef>
              <a:buAutoNum type="arabicPeriod" startAt="5"/>
              <a:tabLst>
                <a:tab pos="188595" algn="l"/>
              </a:tabLst>
            </a:pP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DIPLOMACIA</a:t>
            </a:r>
            <a:r>
              <a:rPr dirty="0" sz="14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FALLIDA:</a:t>
            </a:r>
            <a:r>
              <a:rPr dirty="0" sz="14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Estruendosa</a:t>
            </a:r>
            <a:r>
              <a:rPr dirty="0" sz="14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Caída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Capital</a:t>
            </a:r>
            <a:r>
              <a:rPr dirty="0" sz="1400" spc="-30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Político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-3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383A3C"/>
                </a:solidFill>
                <a:latin typeface="Calibri"/>
                <a:cs typeface="Calibri"/>
              </a:rPr>
              <a:t>Donald</a:t>
            </a:r>
            <a:r>
              <a:rPr dirty="0" sz="1400" spc="-25" b="1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383A3C"/>
                </a:solidFill>
                <a:latin typeface="Calibri"/>
                <a:cs typeface="Calibri"/>
              </a:rPr>
              <a:t>Trump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ts val="1670"/>
              </a:lnSpc>
              <a:spcBef>
                <a:spcPts val="55"/>
              </a:spcBef>
            </a:pP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liderazgo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internacional</a:t>
            </a:r>
            <a:r>
              <a:rPr dirty="0" sz="1400" spc="30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sufrido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desgaste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dramático.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aprobación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presidente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Donald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Trump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se</a:t>
            </a:r>
            <a:r>
              <a:rPr dirty="0" sz="1400" spc="2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desplomó</a:t>
            </a:r>
            <a:r>
              <a:rPr dirty="0" sz="1400" spc="2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en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Venezuela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mínimo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histórico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del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6.9%,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registrando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caída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-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85.3%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desde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enero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2026.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82.7%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9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los</a:t>
            </a:r>
            <a:r>
              <a:rPr dirty="0" sz="1400" spc="9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encuestados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expresa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desconfianza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figura.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Este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descontento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responde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brecha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entre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las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expectativas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cambio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generadas</a:t>
            </a:r>
            <a:r>
              <a:rPr dirty="0" sz="1400" spc="21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50">
                <a:solidFill>
                  <a:srgbClr val="383A3C"/>
                </a:solidFill>
                <a:latin typeface="Calibri"/>
                <a:cs typeface="Calibri"/>
              </a:rPr>
              <a:t>a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principios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año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la</a:t>
            </a:r>
            <a:r>
              <a:rPr dirty="0" sz="1400" spc="2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ausencia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resultados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definitivos,</a:t>
            </a:r>
            <a:r>
              <a:rPr dirty="0" sz="1400" spc="2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sumado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a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una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retórica</a:t>
            </a:r>
            <a:r>
              <a:rPr dirty="0" sz="1400" spc="26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percibida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como</a:t>
            </a:r>
            <a:r>
              <a:rPr dirty="0" sz="1400" spc="27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complaciente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hacia</a:t>
            </a:r>
            <a:r>
              <a:rPr dirty="0" sz="1400" spc="27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Delcy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Rodríguez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y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un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enfoque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marcadamente</a:t>
            </a:r>
            <a:r>
              <a:rPr dirty="0" sz="1400" spc="-2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extractivista,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centrado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en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83A3C"/>
                </a:solidFill>
                <a:latin typeface="Calibri"/>
                <a:cs typeface="Calibri"/>
              </a:rPr>
              <a:t>el</a:t>
            </a:r>
            <a:r>
              <a:rPr dirty="0" sz="1400" spc="-30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negocio</a:t>
            </a:r>
            <a:r>
              <a:rPr dirty="0" sz="1400" spc="-25">
                <a:solidFill>
                  <a:srgbClr val="383A3C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83A3C"/>
                </a:solidFill>
                <a:latin typeface="Calibri"/>
                <a:cs typeface="Calibri"/>
              </a:rPr>
              <a:t>petrolero.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03953" y="0"/>
            <a:ext cx="1818170" cy="1840433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637363" y="254006"/>
            <a:ext cx="29794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280" b="1">
                <a:latin typeface="Trebuchet MS"/>
                <a:cs typeface="Trebuchet MS"/>
              </a:rPr>
              <a:t>N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20" b="1">
                <a:latin typeface="Trebuchet MS"/>
                <a:cs typeface="Trebuchet MS"/>
              </a:rPr>
              <a:t>C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00" b="1">
                <a:latin typeface="Trebuchet MS"/>
                <a:cs typeface="Trebuchet MS"/>
              </a:rPr>
              <a:t>U</a:t>
            </a:r>
            <a:r>
              <a:rPr dirty="0" sz="3000" spc="145" b="1">
                <a:latin typeface="Trebuchet MS"/>
                <a:cs typeface="Trebuchet MS"/>
              </a:rPr>
              <a:t> </a:t>
            </a:r>
            <a:r>
              <a:rPr dirty="0" sz="3000" spc="85" b="1">
                <a:latin typeface="Trebuchet MS"/>
                <a:cs typeface="Trebuchet MS"/>
              </a:rPr>
              <a:t>E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290" b="1">
                <a:latin typeface="Trebuchet MS"/>
                <a:cs typeface="Trebuchet MS"/>
              </a:rPr>
              <a:t>S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b="1">
                <a:latin typeface="Trebuchet MS"/>
                <a:cs typeface="Trebuchet MS"/>
              </a:rPr>
              <a:t>T</a:t>
            </a:r>
            <a:r>
              <a:rPr dirty="0" sz="3000" spc="150" b="1">
                <a:latin typeface="Trebuchet MS"/>
                <a:cs typeface="Trebuchet MS"/>
              </a:rPr>
              <a:t> </a:t>
            </a:r>
            <a:r>
              <a:rPr dirty="0" sz="3000" spc="60" b="1">
                <a:latin typeface="Trebuchet MS"/>
                <a:cs typeface="Trebuchet MS"/>
              </a:rPr>
              <a:t>A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141464" y="1508760"/>
            <a:ext cx="2008631" cy="96621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180300" y="1501699"/>
            <a:ext cx="1893570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160">
                <a:solidFill>
                  <a:srgbClr val="FFFFFF"/>
                </a:solidFill>
                <a:latin typeface="Tahoma"/>
                <a:cs typeface="Tahoma"/>
              </a:rPr>
              <a:t>SEPTIEMBRE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7371" y="1679897"/>
            <a:ext cx="5097145" cy="147637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6510">
              <a:lnSpc>
                <a:spcPct val="100000"/>
              </a:lnSpc>
              <a:spcBef>
                <a:spcPts val="275"/>
              </a:spcBef>
            </a:pPr>
            <a:r>
              <a:rPr dirty="0" sz="2400" spc="-10" b="1">
                <a:latin typeface="Trebuchet MS"/>
                <a:cs typeface="Trebuchet MS"/>
              </a:rPr>
              <a:t>Meganalisis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dirty="0" sz="6550" spc="-1964" b="1">
                <a:latin typeface="Tahoma"/>
                <a:cs typeface="Tahoma"/>
              </a:rPr>
              <a:t>VERDAD</a:t>
            </a:r>
            <a:r>
              <a:rPr dirty="0" sz="6550" spc="-790" b="1">
                <a:latin typeface="Tahoma"/>
                <a:cs typeface="Tahoma"/>
              </a:rPr>
              <a:t> </a:t>
            </a:r>
            <a:r>
              <a:rPr dirty="0" sz="6550" spc="-1805" b="1">
                <a:latin typeface="Tahoma"/>
                <a:cs typeface="Tahoma"/>
              </a:rPr>
              <a:t>VENEZUELA</a:t>
            </a:r>
            <a:endParaRPr sz="655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28763" y="1752301"/>
            <a:ext cx="1370965" cy="668020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4200" spc="325">
                <a:solidFill>
                  <a:srgbClr val="FFFFFF"/>
                </a:solidFill>
                <a:latin typeface="Tahoma"/>
                <a:cs typeface="Tahoma"/>
              </a:rPr>
              <a:t>2026</a:t>
            </a:r>
            <a:endParaRPr sz="42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57516" y="3929761"/>
            <a:ext cx="346075" cy="20955"/>
          </a:xfrm>
          <a:custGeom>
            <a:avLst/>
            <a:gdLst/>
            <a:ahLst/>
            <a:cxnLst/>
            <a:rect l="l" t="t" r="r" b="b"/>
            <a:pathLst>
              <a:path w="346075" h="20954">
                <a:moveTo>
                  <a:pt x="345732" y="0"/>
                </a:moveTo>
                <a:lnTo>
                  <a:pt x="345732" y="20637"/>
                </a:lnTo>
                <a:lnTo>
                  <a:pt x="0" y="20637"/>
                </a:lnTo>
                <a:lnTo>
                  <a:pt x="0" y="0"/>
                </a:lnTo>
                <a:lnTo>
                  <a:pt x="345732" y="0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63707" y="3574071"/>
            <a:ext cx="3103880" cy="657860"/>
          </a:xfrm>
          <a:custGeom>
            <a:avLst/>
            <a:gdLst/>
            <a:ahLst/>
            <a:cxnLst/>
            <a:rect l="l" t="t" r="r" b="b"/>
            <a:pathLst>
              <a:path w="3103879" h="657860">
                <a:moveTo>
                  <a:pt x="3103880" y="355701"/>
                </a:moveTo>
                <a:lnTo>
                  <a:pt x="2557894" y="355701"/>
                </a:lnTo>
                <a:lnTo>
                  <a:pt x="2557894" y="343712"/>
                </a:lnTo>
                <a:lnTo>
                  <a:pt x="2543060" y="283146"/>
                </a:lnTo>
                <a:lnTo>
                  <a:pt x="2517584" y="179222"/>
                </a:lnTo>
                <a:lnTo>
                  <a:pt x="2478519" y="422897"/>
                </a:lnTo>
                <a:lnTo>
                  <a:pt x="2445791" y="157353"/>
                </a:lnTo>
                <a:lnTo>
                  <a:pt x="2426385" y="0"/>
                </a:lnTo>
                <a:lnTo>
                  <a:pt x="2351976" y="526326"/>
                </a:lnTo>
                <a:lnTo>
                  <a:pt x="2318207" y="329984"/>
                </a:lnTo>
                <a:lnTo>
                  <a:pt x="2262086" y="329984"/>
                </a:lnTo>
                <a:lnTo>
                  <a:pt x="2251265" y="296494"/>
                </a:lnTo>
                <a:lnTo>
                  <a:pt x="2224532" y="213817"/>
                </a:lnTo>
                <a:lnTo>
                  <a:pt x="2197303" y="354812"/>
                </a:lnTo>
                <a:lnTo>
                  <a:pt x="2164702" y="354812"/>
                </a:lnTo>
                <a:lnTo>
                  <a:pt x="2143607" y="305562"/>
                </a:lnTo>
                <a:lnTo>
                  <a:pt x="2114842" y="238442"/>
                </a:lnTo>
                <a:lnTo>
                  <a:pt x="2094623" y="329984"/>
                </a:lnTo>
                <a:lnTo>
                  <a:pt x="2065870" y="329984"/>
                </a:lnTo>
                <a:lnTo>
                  <a:pt x="2055215" y="355701"/>
                </a:lnTo>
                <a:lnTo>
                  <a:pt x="1662430" y="355701"/>
                </a:lnTo>
                <a:lnTo>
                  <a:pt x="1642110" y="355739"/>
                </a:lnTo>
                <a:lnTo>
                  <a:pt x="1094740" y="355701"/>
                </a:lnTo>
                <a:lnTo>
                  <a:pt x="1094740" y="338734"/>
                </a:lnTo>
                <a:lnTo>
                  <a:pt x="1081112" y="283146"/>
                </a:lnTo>
                <a:lnTo>
                  <a:pt x="1055636" y="179222"/>
                </a:lnTo>
                <a:lnTo>
                  <a:pt x="1016584" y="422897"/>
                </a:lnTo>
                <a:lnTo>
                  <a:pt x="983856" y="157353"/>
                </a:lnTo>
                <a:lnTo>
                  <a:pt x="964450" y="0"/>
                </a:lnTo>
                <a:lnTo>
                  <a:pt x="890041" y="526326"/>
                </a:lnTo>
                <a:lnTo>
                  <a:pt x="856272" y="329984"/>
                </a:lnTo>
                <a:lnTo>
                  <a:pt x="800150" y="329984"/>
                </a:lnTo>
                <a:lnTo>
                  <a:pt x="789330" y="296494"/>
                </a:lnTo>
                <a:lnTo>
                  <a:pt x="762596" y="213817"/>
                </a:lnTo>
                <a:lnTo>
                  <a:pt x="735355" y="354812"/>
                </a:lnTo>
                <a:lnTo>
                  <a:pt x="702767" y="354812"/>
                </a:lnTo>
                <a:lnTo>
                  <a:pt x="681672" y="305562"/>
                </a:lnTo>
                <a:lnTo>
                  <a:pt x="652907" y="238442"/>
                </a:lnTo>
                <a:lnTo>
                  <a:pt x="632688" y="329984"/>
                </a:lnTo>
                <a:lnTo>
                  <a:pt x="603935" y="329984"/>
                </a:lnTo>
                <a:lnTo>
                  <a:pt x="593267" y="355701"/>
                </a:lnTo>
                <a:lnTo>
                  <a:pt x="0" y="355701"/>
                </a:lnTo>
                <a:lnTo>
                  <a:pt x="0" y="376339"/>
                </a:lnTo>
                <a:lnTo>
                  <a:pt x="607098" y="376339"/>
                </a:lnTo>
                <a:lnTo>
                  <a:pt x="617766" y="350608"/>
                </a:lnTo>
                <a:lnTo>
                  <a:pt x="649262" y="350608"/>
                </a:lnTo>
                <a:lnTo>
                  <a:pt x="659231" y="305562"/>
                </a:lnTo>
                <a:lnTo>
                  <a:pt x="689140" y="375437"/>
                </a:lnTo>
                <a:lnTo>
                  <a:pt x="752348" y="375437"/>
                </a:lnTo>
                <a:lnTo>
                  <a:pt x="756348" y="354812"/>
                </a:lnTo>
                <a:lnTo>
                  <a:pt x="767613" y="296494"/>
                </a:lnTo>
                <a:lnTo>
                  <a:pt x="785088" y="350608"/>
                </a:lnTo>
                <a:lnTo>
                  <a:pt x="838936" y="350608"/>
                </a:lnTo>
                <a:lnTo>
                  <a:pt x="891679" y="657580"/>
                </a:lnTo>
                <a:lnTo>
                  <a:pt x="892340" y="657580"/>
                </a:lnTo>
                <a:lnTo>
                  <a:pt x="910894" y="526326"/>
                </a:lnTo>
                <a:lnTo>
                  <a:pt x="963066" y="157353"/>
                </a:lnTo>
                <a:lnTo>
                  <a:pt x="1013828" y="569798"/>
                </a:lnTo>
                <a:lnTo>
                  <a:pt x="1037450" y="422897"/>
                </a:lnTo>
                <a:lnTo>
                  <a:pt x="1059903" y="283146"/>
                </a:lnTo>
                <a:lnTo>
                  <a:pt x="1081570" y="371868"/>
                </a:lnTo>
                <a:lnTo>
                  <a:pt x="1087780" y="371868"/>
                </a:lnTo>
                <a:lnTo>
                  <a:pt x="1087780" y="376339"/>
                </a:lnTo>
                <a:lnTo>
                  <a:pt x="1136624" y="376339"/>
                </a:lnTo>
                <a:lnTo>
                  <a:pt x="1679549" y="376377"/>
                </a:lnTo>
                <a:lnTo>
                  <a:pt x="2069033" y="376339"/>
                </a:lnTo>
                <a:lnTo>
                  <a:pt x="2079701" y="350608"/>
                </a:lnTo>
                <a:lnTo>
                  <a:pt x="2111197" y="350608"/>
                </a:lnTo>
                <a:lnTo>
                  <a:pt x="2121166" y="305562"/>
                </a:lnTo>
                <a:lnTo>
                  <a:pt x="2151088" y="375437"/>
                </a:lnTo>
                <a:lnTo>
                  <a:pt x="2214295" y="375437"/>
                </a:lnTo>
                <a:lnTo>
                  <a:pt x="2218283" y="354812"/>
                </a:lnTo>
                <a:lnTo>
                  <a:pt x="2229548" y="296494"/>
                </a:lnTo>
                <a:lnTo>
                  <a:pt x="2247023" y="350608"/>
                </a:lnTo>
                <a:lnTo>
                  <a:pt x="2300871" y="350608"/>
                </a:lnTo>
                <a:lnTo>
                  <a:pt x="2351100" y="642937"/>
                </a:lnTo>
                <a:lnTo>
                  <a:pt x="2356345" y="642937"/>
                </a:lnTo>
                <a:lnTo>
                  <a:pt x="2372842" y="526326"/>
                </a:lnTo>
                <a:lnTo>
                  <a:pt x="2425014" y="157353"/>
                </a:lnTo>
                <a:lnTo>
                  <a:pt x="2475763" y="569798"/>
                </a:lnTo>
                <a:lnTo>
                  <a:pt x="2499385" y="422897"/>
                </a:lnTo>
                <a:lnTo>
                  <a:pt x="2521851" y="283146"/>
                </a:lnTo>
                <a:lnTo>
                  <a:pt x="2543505" y="371868"/>
                </a:lnTo>
                <a:lnTo>
                  <a:pt x="2550820" y="371868"/>
                </a:lnTo>
                <a:lnTo>
                  <a:pt x="2550820" y="376339"/>
                </a:lnTo>
                <a:lnTo>
                  <a:pt x="3103880" y="376339"/>
                </a:lnTo>
                <a:lnTo>
                  <a:pt x="3103880" y="355701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223306" y="3612984"/>
            <a:ext cx="6306185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50" spc="-825" b="1">
                <a:latin typeface="Tahoma"/>
                <a:cs typeface="Tahoma"/>
              </a:rPr>
              <a:t>AneXO</a:t>
            </a:r>
            <a:r>
              <a:rPr dirty="0" sz="3050" spc="-370" b="1">
                <a:latin typeface="Tahoma"/>
                <a:cs typeface="Tahoma"/>
              </a:rPr>
              <a:t> </a:t>
            </a:r>
            <a:r>
              <a:rPr dirty="0" sz="3050" spc="-740" b="1">
                <a:latin typeface="Tahoma"/>
                <a:cs typeface="Tahoma"/>
              </a:rPr>
              <a:t>esTÁnDARes</a:t>
            </a:r>
            <a:r>
              <a:rPr dirty="0" sz="3050" spc="-355" b="1">
                <a:latin typeface="Tahoma"/>
                <a:cs typeface="Tahoma"/>
              </a:rPr>
              <a:t> </a:t>
            </a:r>
            <a:r>
              <a:rPr dirty="0" sz="3050" spc="-735" b="1">
                <a:latin typeface="Tahoma"/>
                <a:cs typeface="Tahoma"/>
              </a:rPr>
              <a:t>s.eLéCTRICO:</a:t>
            </a:r>
            <a:endParaRPr sz="3050">
              <a:latin typeface="Tahoma"/>
              <a:cs typeface="Tahoma"/>
            </a:endParaRPr>
          </a:p>
          <a:p>
            <a:pPr marL="346710">
              <a:lnSpc>
                <a:spcPct val="100000"/>
              </a:lnSpc>
              <a:spcBef>
                <a:spcPts val="2105"/>
              </a:spcBef>
            </a:pPr>
            <a:r>
              <a:rPr dirty="0" sz="1200" b="1">
                <a:solidFill>
                  <a:srgbClr val="0C477E"/>
                </a:solidFill>
                <a:latin typeface="Arial"/>
                <a:cs typeface="Arial"/>
              </a:rPr>
              <a:t>Estándares</a:t>
            </a:r>
            <a:r>
              <a:rPr dirty="0" sz="1200" spc="-30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C477E"/>
                </a:solidFill>
                <a:latin typeface="Arial"/>
                <a:cs typeface="Arial"/>
              </a:rPr>
              <a:t>Globales</a:t>
            </a:r>
            <a:r>
              <a:rPr dirty="0" sz="1200" spc="-30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C477E"/>
                </a:solidFill>
                <a:latin typeface="Arial"/>
                <a:cs typeface="Arial"/>
              </a:rPr>
              <a:t>de</a:t>
            </a:r>
            <a:r>
              <a:rPr dirty="0" sz="1200" spc="-30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C477E"/>
                </a:solidFill>
                <a:latin typeface="Arial"/>
                <a:cs typeface="Arial"/>
              </a:rPr>
              <a:t>Confiabilidad</a:t>
            </a:r>
            <a:r>
              <a:rPr dirty="0" sz="1200" spc="-25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C477E"/>
                </a:solidFill>
                <a:latin typeface="Arial"/>
                <a:cs typeface="Arial"/>
              </a:rPr>
              <a:t>Eléctrica</a:t>
            </a:r>
            <a:r>
              <a:rPr dirty="0" sz="1200" spc="-30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0C477E"/>
                </a:solidFill>
                <a:latin typeface="Arial"/>
                <a:cs typeface="Arial"/>
              </a:rPr>
              <a:t>Servicio</a:t>
            </a:r>
            <a:r>
              <a:rPr dirty="0" sz="1200" spc="-30" b="1">
                <a:solidFill>
                  <a:srgbClr val="0C477E"/>
                </a:solidFill>
                <a:latin typeface="Arial"/>
                <a:cs typeface="Arial"/>
              </a:rPr>
              <a:t> </a:t>
            </a:r>
            <a:r>
              <a:rPr dirty="0" sz="1200" spc="-10" b="1">
                <a:solidFill>
                  <a:srgbClr val="0C477E"/>
                </a:solidFill>
                <a:latin typeface="Arial"/>
                <a:cs typeface="Arial"/>
              </a:rPr>
              <a:t>Eléctrico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346710">
              <a:lnSpc>
                <a:spcPct val="100000"/>
              </a:lnSpc>
            </a:pPr>
            <a:r>
              <a:rPr dirty="0" sz="1200">
                <a:latin typeface="Arial"/>
                <a:cs typeface="Arial"/>
              </a:rPr>
              <a:t>Comparativa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Índices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Internacionales: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SAIFI,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SAIDI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y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CAIDI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(Norma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IEEE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1366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/</a:t>
            </a:r>
            <a:r>
              <a:rPr dirty="0" sz="1200" spc="-15">
                <a:latin typeface="Arial"/>
                <a:cs typeface="Arial"/>
              </a:rPr>
              <a:t> </a:t>
            </a:r>
            <a:r>
              <a:rPr dirty="0" sz="1200" spc="-20">
                <a:latin typeface="Arial"/>
                <a:cs typeface="Arial"/>
              </a:rPr>
              <a:t>IEC)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862047" y="3593604"/>
            <a:ext cx="1424940" cy="638175"/>
          </a:xfrm>
          <a:custGeom>
            <a:avLst/>
            <a:gdLst/>
            <a:ahLst/>
            <a:cxnLst/>
            <a:rect l="l" t="t" r="r" b="b"/>
            <a:pathLst>
              <a:path w="1424940" h="638175">
                <a:moveTo>
                  <a:pt x="1424940" y="336169"/>
                </a:moveTo>
                <a:lnTo>
                  <a:pt x="957580" y="336169"/>
                </a:lnTo>
                <a:lnTo>
                  <a:pt x="957580" y="328891"/>
                </a:lnTo>
                <a:lnTo>
                  <a:pt x="941590" y="263613"/>
                </a:lnTo>
                <a:lnTo>
                  <a:pt x="916114" y="159689"/>
                </a:lnTo>
                <a:lnTo>
                  <a:pt x="877049" y="403364"/>
                </a:lnTo>
                <a:lnTo>
                  <a:pt x="844321" y="137820"/>
                </a:lnTo>
                <a:lnTo>
                  <a:pt x="827328" y="0"/>
                </a:lnTo>
                <a:lnTo>
                  <a:pt x="822159" y="0"/>
                </a:lnTo>
                <a:lnTo>
                  <a:pt x="750506" y="506793"/>
                </a:lnTo>
                <a:lnTo>
                  <a:pt x="716737" y="310451"/>
                </a:lnTo>
                <a:lnTo>
                  <a:pt x="660615" y="310451"/>
                </a:lnTo>
                <a:lnTo>
                  <a:pt x="649795" y="276961"/>
                </a:lnTo>
                <a:lnTo>
                  <a:pt x="623062" y="194284"/>
                </a:lnTo>
                <a:lnTo>
                  <a:pt x="595833" y="335267"/>
                </a:lnTo>
                <a:lnTo>
                  <a:pt x="563232" y="335267"/>
                </a:lnTo>
                <a:lnTo>
                  <a:pt x="542137" y="286029"/>
                </a:lnTo>
                <a:lnTo>
                  <a:pt x="513372" y="218909"/>
                </a:lnTo>
                <a:lnTo>
                  <a:pt x="493141" y="310451"/>
                </a:lnTo>
                <a:lnTo>
                  <a:pt x="464400" y="310451"/>
                </a:lnTo>
                <a:lnTo>
                  <a:pt x="453745" y="336169"/>
                </a:lnTo>
                <a:lnTo>
                  <a:pt x="0" y="336169"/>
                </a:lnTo>
                <a:lnTo>
                  <a:pt x="0" y="356806"/>
                </a:lnTo>
                <a:lnTo>
                  <a:pt x="467563" y="356806"/>
                </a:lnTo>
                <a:lnTo>
                  <a:pt x="478218" y="331076"/>
                </a:lnTo>
                <a:lnTo>
                  <a:pt x="509727" y="331076"/>
                </a:lnTo>
                <a:lnTo>
                  <a:pt x="519696" y="286029"/>
                </a:lnTo>
                <a:lnTo>
                  <a:pt x="549617" y="355904"/>
                </a:lnTo>
                <a:lnTo>
                  <a:pt x="612813" y="355904"/>
                </a:lnTo>
                <a:lnTo>
                  <a:pt x="616813" y="335267"/>
                </a:lnTo>
                <a:lnTo>
                  <a:pt x="628078" y="276961"/>
                </a:lnTo>
                <a:lnTo>
                  <a:pt x="645553" y="331076"/>
                </a:lnTo>
                <a:lnTo>
                  <a:pt x="699401" y="331076"/>
                </a:lnTo>
                <a:lnTo>
                  <a:pt x="752144" y="638048"/>
                </a:lnTo>
                <a:lnTo>
                  <a:pt x="752805" y="638048"/>
                </a:lnTo>
                <a:lnTo>
                  <a:pt x="771372" y="506793"/>
                </a:lnTo>
                <a:lnTo>
                  <a:pt x="823544" y="137820"/>
                </a:lnTo>
                <a:lnTo>
                  <a:pt x="874293" y="550265"/>
                </a:lnTo>
                <a:lnTo>
                  <a:pt x="897915" y="403364"/>
                </a:lnTo>
                <a:lnTo>
                  <a:pt x="920369" y="263613"/>
                </a:lnTo>
                <a:lnTo>
                  <a:pt x="941070" y="348386"/>
                </a:lnTo>
                <a:lnTo>
                  <a:pt x="941070" y="356806"/>
                </a:lnTo>
                <a:lnTo>
                  <a:pt x="1424940" y="356806"/>
                </a:lnTo>
                <a:lnTo>
                  <a:pt x="1424940" y="336169"/>
                </a:lnTo>
                <a:close/>
              </a:path>
            </a:pathLst>
          </a:custGeom>
          <a:solidFill>
            <a:srgbClr val="5B595A"/>
          </a:solidFill>
        </p:spPr>
        <p:txBody>
          <a:bodyPr wrap="square" lIns="0" tIns="0" rIns="0" bIns="0" rtlCol="0"/>
          <a:lstStyle/>
          <a:p/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490740" y="5014595"/>
          <a:ext cx="9255760" cy="3170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57045"/>
                <a:gridCol w="2446655"/>
                <a:gridCol w="1261745"/>
                <a:gridCol w="1264920"/>
                <a:gridCol w="1220470"/>
                <a:gridCol w="1220470"/>
              </a:tblGrid>
              <a:tr h="989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21310">
                        <a:lnSpc>
                          <a:spcPct val="100000"/>
                        </a:lnSpc>
                      </a:pPr>
                      <a:r>
                        <a:rPr dirty="0" sz="1000" spc="-5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Nivel</a:t>
                      </a:r>
                      <a:r>
                        <a:rPr dirty="0" sz="1000" spc="-6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de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Estándar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6350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6350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88950">
                        <a:lnSpc>
                          <a:spcPct val="100000"/>
                        </a:lnSpc>
                      </a:pPr>
                      <a:r>
                        <a:rPr dirty="0" sz="1000" spc="-5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Confiabilidad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13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/</a:t>
                      </a:r>
                      <a:r>
                        <a:rPr dirty="0" sz="1000" spc="-1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Entorno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6350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SAIFI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113664" marR="106045">
                        <a:lnSpc>
                          <a:spcPct val="112500"/>
                        </a:lnSpc>
                      </a:pPr>
                      <a:r>
                        <a:rPr dirty="0" sz="1000" spc="-4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(Interrupciones/ </a:t>
                      </a: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usuario/año)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2794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6350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SAIDI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(Minutos/usuario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/año)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2794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6350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0"/>
                        </a:spcBef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SAIDI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Equivalente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 marL="108585" marR="100965">
                        <a:lnSpc>
                          <a:spcPct val="112500"/>
                        </a:lnSpc>
                      </a:pPr>
                      <a:r>
                        <a:rPr dirty="0" sz="1000" spc="-3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(Horas/usuario/ </a:t>
                      </a:r>
                      <a:r>
                        <a:rPr dirty="0" sz="1000" spc="-2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año)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9779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CAIDI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 algn="ctr" marL="3302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00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(Minutos/corte)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6350">
                      <a:solidFill>
                        <a:srgbClr val="535556"/>
                      </a:solidFill>
                      <a:prstDash val="solid"/>
                    </a:lnR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0C477E"/>
                    </a:solidFill>
                  </a:tcPr>
                </a:tc>
              </a:tr>
              <a:tr h="7766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5565" marR="455295">
                        <a:lnSpc>
                          <a:spcPct val="118800"/>
                        </a:lnSpc>
                        <a:spcBef>
                          <a:spcPts val="5"/>
                        </a:spcBef>
                      </a:pPr>
                      <a:r>
                        <a:rPr dirty="0" sz="1000" spc="-55">
                          <a:latin typeface="Arial Black"/>
                          <a:cs typeface="Arial Black"/>
                        </a:rPr>
                        <a:t>Alta</a:t>
                      </a:r>
                      <a:r>
                        <a:rPr dirty="0" sz="1000" spc="-1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55">
                          <a:latin typeface="Arial Black"/>
                          <a:cs typeface="Arial Black"/>
                        </a:rPr>
                        <a:t>Confiabilidad</a:t>
                      </a:r>
                      <a:r>
                        <a:rPr dirty="0" sz="1000" spc="-1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85">
                          <a:latin typeface="Arial Black"/>
                          <a:cs typeface="Arial Black"/>
                        </a:rPr>
                        <a:t>/ </a:t>
                      </a:r>
                      <a:r>
                        <a:rPr dirty="0" sz="1000" spc="-10">
                          <a:latin typeface="Arial Black"/>
                          <a:cs typeface="Arial Black"/>
                        </a:rPr>
                        <a:t>Excelencia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40640">
                    <a:lnL w="6350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marL="76200" marR="85725">
                        <a:lnSpc>
                          <a:spcPct val="115599"/>
                        </a:lnSpc>
                        <a:spcBef>
                          <a:spcPts val="835"/>
                        </a:spcBef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Redes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de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clase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mundial,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automatizadas</a:t>
                      </a:r>
                      <a:r>
                        <a:rPr dirty="0" sz="1000" spc="-4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y</a:t>
                      </a:r>
                      <a:r>
                        <a:rPr dirty="0" sz="1000" spc="-4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soterradas</a:t>
                      </a:r>
                      <a:r>
                        <a:rPr dirty="0" sz="1000" spc="-4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(ej.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Singapur,</a:t>
                      </a:r>
                      <a:r>
                        <a:rPr dirty="0" sz="1000" spc="-6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Tokio,</a:t>
                      </a:r>
                      <a:r>
                        <a:rPr dirty="0" sz="1000" spc="-5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Alemania,</a:t>
                      </a:r>
                      <a:r>
                        <a:rPr dirty="0" sz="1000" spc="-5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Dinamarca)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06045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671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0.1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1.0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15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60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74320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0.25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1.0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50">
                          <a:latin typeface="Open Sans"/>
                          <a:cs typeface="Open Sans"/>
                        </a:rPr>
                        <a:t>h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30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90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0">
                    <a:lnL w="9525">
                      <a:solidFill>
                        <a:srgbClr val="535556"/>
                      </a:solidFill>
                      <a:prstDash val="solid"/>
                    </a:lnL>
                    <a:lnR w="6350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1000" spc="-70">
                          <a:latin typeface="Arial Black"/>
                          <a:cs typeface="Arial Black"/>
                        </a:rPr>
                        <a:t>Mercados</a:t>
                      </a:r>
                      <a:r>
                        <a:rPr dirty="0" sz="1000" spc="-3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10">
                          <a:latin typeface="Arial Black"/>
                          <a:cs typeface="Arial Black"/>
                        </a:rPr>
                        <a:t>Desarrollados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136525">
                    <a:lnL w="6350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marR="368300">
                        <a:lnSpc>
                          <a:spcPct val="115599"/>
                        </a:lnSpc>
                        <a:spcBef>
                          <a:spcPts val="610"/>
                        </a:spcBef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Desempeño</a:t>
                      </a:r>
                      <a:r>
                        <a:rPr dirty="0" sz="1000" spc="-3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regulado</a:t>
                      </a:r>
                      <a:r>
                        <a:rPr dirty="0" sz="1000" spc="-3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bajo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condiciones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normales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(ej.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EE.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UU.,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Canadá,</a:t>
                      </a:r>
                      <a:r>
                        <a:rPr dirty="0" sz="1000" spc="-3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Europa</a:t>
                      </a:r>
                      <a:r>
                        <a:rPr dirty="0" sz="1000" spc="-3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Occidental)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77470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8671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1.0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2.5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36525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60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200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36525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11150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1.0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3.3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50">
                          <a:latin typeface="Open Sans"/>
                          <a:cs typeface="Open Sans"/>
                        </a:rPr>
                        <a:t>h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36525">
                    <a:lnL w="9525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60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120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36525">
                    <a:lnL w="9525">
                      <a:solidFill>
                        <a:srgbClr val="535556"/>
                      </a:solidFill>
                      <a:prstDash val="solid"/>
                    </a:lnL>
                    <a:lnR w="6350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535556"/>
                      </a:solidFill>
                      <a:prstDash val="solid"/>
                    </a:lnT>
                    <a:lnB w="9525">
                      <a:solidFill>
                        <a:srgbClr val="4E505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80720">
                <a:tc>
                  <a:txBody>
                    <a:bodyPr/>
                    <a:lstStyle/>
                    <a:p>
                      <a:pPr marL="75565" marR="307975">
                        <a:lnSpc>
                          <a:spcPct val="118800"/>
                        </a:lnSpc>
                        <a:spcBef>
                          <a:spcPts val="1100"/>
                        </a:spcBef>
                      </a:pPr>
                      <a:r>
                        <a:rPr dirty="0" sz="1000" spc="-95">
                          <a:latin typeface="Arial Black"/>
                          <a:cs typeface="Arial Black"/>
                        </a:rPr>
                        <a:t>Países</a:t>
                      </a:r>
                      <a:r>
                        <a:rPr dirty="0" sz="1000" spc="-3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45">
                          <a:latin typeface="Arial Black"/>
                          <a:cs typeface="Arial Black"/>
                        </a:rPr>
                        <a:t>en</a:t>
                      </a:r>
                      <a:r>
                        <a:rPr dirty="0" sz="1000" spc="-3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55">
                          <a:latin typeface="Arial Black"/>
                          <a:cs typeface="Arial Black"/>
                        </a:rPr>
                        <a:t>Desarrollo</a:t>
                      </a:r>
                      <a:r>
                        <a:rPr dirty="0" sz="1000" spc="-30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85">
                          <a:latin typeface="Arial Black"/>
                          <a:cs typeface="Arial Black"/>
                        </a:rPr>
                        <a:t>/ </a:t>
                      </a:r>
                      <a:r>
                        <a:rPr dirty="0" sz="1000" spc="-60">
                          <a:latin typeface="Arial Black"/>
                          <a:cs typeface="Arial Black"/>
                        </a:rPr>
                        <a:t>Umbrales</a:t>
                      </a:r>
                      <a:r>
                        <a:rPr dirty="0" sz="1000" spc="-45"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000" spc="-10">
                          <a:latin typeface="Arial Black"/>
                          <a:cs typeface="Arial Black"/>
                        </a:rPr>
                        <a:t>Tolerados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B="0" marT="139700">
                    <a:lnL w="6350">
                      <a:solidFill>
                        <a:srgbClr val="535556"/>
                      </a:solidFill>
                      <a:prstDash val="solid"/>
                    </a:lnL>
                    <a:lnR w="9525">
                      <a:solidFill>
                        <a:srgbClr val="4E5051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76200" marR="316865">
                        <a:lnSpc>
                          <a:spcPct val="115599"/>
                        </a:lnSpc>
                        <a:spcBef>
                          <a:spcPts val="459"/>
                        </a:spcBef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Rangos</a:t>
                      </a:r>
                      <a:r>
                        <a:rPr dirty="0" sz="1000" spc="-4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regulatorios</a:t>
                      </a:r>
                      <a:r>
                        <a:rPr dirty="0" sz="1000" spc="-4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permitidos</a:t>
                      </a:r>
                      <a:r>
                        <a:rPr dirty="0" sz="1000" spc="-4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en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economías</a:t>
                      </a:r>
                      <a:r>
                        <a:rPr dirty="0" sz="1000" spc="-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emergentes</a:t>
                      </a:r>
                      <a:r>
                        <a:rPr dirty="0" sz="1000" spc="-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o</a:t>
                      </a:r>
                      <a:r>
                        <a:rPr dirty="0" sz="1000" spc="-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sistemas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bajo</a:t>
                      </a:r>
                      <a:r>
                        <a:rPr dirty="0" sz="1000" spc="-3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estrés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energético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58419">
                    <a:lnL w="9525">
                      <a:solidFill>
                        <a:srgbClr val="4E5051"/>
                      </a:solidFill>
                      <a:prstDash val="solid"/>
                    </a:lnL>
                    <a:lnR w="9525">
                      <a:solidFill>
                        <a:srgbClr val="4E5051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1432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5.0</a:t>
                      </a:r>
                      <a:r>
                        <a:rPr dirty="0" sz="1000" spc="-1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10">
                          <a:latin typeface="Open Sans"/>
                          <a:cs typeface="Open Sans"/>
                        </a:rPr>
                        <a:t> 15.0+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07950">
                    <a:lnL w="9525">
                      <a:solidFill>
                        <a:srgbClr val="4E5051"/>
                      </a:solidFill>
                      <a:prstDash val="solid"/>
                    </a:lnL>
                    <a:lnR w="9525">
                      <a:solidFill>
                        <a:srgbClr val="4E5051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600</a:t>
                      </a:r>
                      <a:r>
                        <a:rPr dirty="0" sz="1000" spc="-3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3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3,000</a:t>
                      </a:r>
                      <a:r>
                        <a:rPr dirty="0" sz="1000" spc="-3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07950">
                    <a:lnL w="9525">
                      <a:solidFill>
                        <a:srgbClr val="4E5051"/>
                      </a:solidFill>
                      <a:prstDash val="solid"/>
                    </a:lnL>
                    <a:lnR w="9525">
                      <a:solidFill>
                        <a:srgbClr val="4E5051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38125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10.0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50.0</a:t>
                      </a:r>
                      <a:r>
                        <a:rPr dirty="0" sz="1000" spc="-2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50">
                          <a:latin typeface="Open Sans"/>
                          <a:cs typeface="Open Sans"/>
                        </a:rPr>
                        <a:t>h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07950">
                    <a:lnL w="9525">
                      <a:solidFill>
                        <a:srgbClr val="4E5051"/>
                      </a:solidFill>
                      <a:prstDash val="solid"/>
                    </a:lnL>
                    <a:lnR w="9525">
                      <a:solidFill>
                        <a:srgbClr val="4E5051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000">
                          <a:latin typeface="Open Sans"/>
                          <a:cs typeface="Open Sans"/>
                        </a:rPr>
                        <a:t>120</a:t>
                      </a:r>
                      <a:r>
                        <a:rPr dirty="0" sz="1000" spc="-3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–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>
                          <a:latin typeface="Open Sans"/>
                          <a:cs typeface="Open Sans"/>
                        </a:rPr>
                        <a:t>300+</a:t>
                      </a:r>
                      <a:r>
                        <a:rPr dirty="0" sz="1000" spc="-30">
                          <a:latin typeface="Open Sans"/>
                          <a:cs typeface="Open Sans"/>
                        </a:rPr>
                        <a:t> </a:t>
                      </a:r>
                      <a:r>
                        <a:rPr dirty="0" sz="1000" spc="-25">
                          <a:latin typeface="Open Sans"/>
                          <a:cs typeface="Open Sans"/>
                        </a:rPr>
                        <a:t>min</a:t>
                      </a:r>
                      <a:endParaRPr sz="1000">
                        <a:latin typeface="Open Sans"/>
                        <a:cs typeface="Open Sans"/>
                      </a:endParaRPr>
                    </a:p>
                  </a:txBody>
                  <a:tcPr marL="0" marR="0" marB="0" marT="107950">
                    <a:lnL w="9525">
                      <a:solidFill>
                        <a:srgbClr val="4E5051"/>
                      </a:solidFill>
                      <a:prstDash val="solid"/>
                    </a:lnL>
                    <a:lnR w="6350">
                      <a:solidFill>
                        <a:srgbClr val="535556"/>
                      </a:solidFill>
                      <a:prstDash val="solid"/>
                    </a:lnR>
                    <a:lnT w="9525">
                      <a:solidFill>
                        <a:srgbClr val="4E5051"/>
                      </a:solidFill>
                      <a:prstDash val="solid"/>
                    </a:lnT>
                    <a:lnB w="9525">
                      <a:solidFill>
                        <a:srgbClr val="535556"/>
                      </a:solidFill>
                      <a:prstDash val="solid"/>
                    </a:lnB>
                    <a:solidFill>
                      <a:srgbClr val="F1F2F4"/>
                    </a:solidFill>
                  </a:tcPr>
                </a:tc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557430" y="8270360"/>
            <a:ext cx="166941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50">
                <a:latin typeface="Arial Black"/>
                <a:cs typeface="Arial Black"/>
              </a:rPr>
              <a:t>Definición </a:t>
            </a:r>
            <a:r>
              <a:rPr dirty="0" sz="1000" spc="-60">
                <a:latin typeface="Arial Black"/>
                <a:cs typeface="Arial Black"/>
              </a:rPr>
              <a:t>de</a:t>
            </a:r>
            <a:r>
              <a:rPr dirty="0" sz="1000" spc="-50">
                <a:latin typeface="Arial Black"/>
                <a:cs typeface="Arial Black"/>
              </a:rPr>
              <a:t> Indicadores: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430" y="8575122"/>
            <a:ext cx="1511300" cy="55880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 marR="5080">
              <a:lnSpc>
                <a:spcPct val="115599"/>
              </a:lnSpc>
              <a:spcBef>
                <a:spcPts val="135"/>
              </a:spcBef>
            </a:pPr>
            <a:r>
              <a:rPr dirty="0" sz="1000" spc="-110">
                <a:solidFill>
                  <a:srgbClr val="0C477E"/>
                </a:solidFill>
                <a:latin typeface="Arial Black"/>
                <a:cs typeface="Arial Black"/>
              </a:rPr>
              <a:t>SAIFI</a:t>
            </a:r>
            <a:r>
              <a:rPr dirty="0" sz="1000" spc="-45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80">
                <a:solidFill>
                  <a:srgbClr val="0C477E"/>
                </a:solidFill>
                <a:latin typeface="Arial Black"/>
                <a:cs typeface="Arial Black"/>
              </a:rPr>
              <a:t>(System</a:t>
            </a:r>
            <a:r>
              <a:rPr dirty="0" sz="1000" spc="-40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10">
                <a:solidFill>
                  <a:srgbClr val="0C477E"/>
                </a:solidFill>
                <a:latin typeface="Arial Black"/>
                <a:cs typeface="Arial Black"/>
              </a:rPr>
              <a:t>Average </a:t>
            </a:r>
            <a:r>
              <a:rPr dirty="0" sz="1000" spc="-35">
                <a:solidFill>
                  <a:srgbClr val="0C477E"/>
                </a:solidFill>
                <a:latin typeface="Arial Black"/>
                <a:cs typeface="Arial Black"/>
              </a:rPr>
              <a:t>Interruption</a:t>
            </a:r>
            <a:r>
              <a:rPr dirty="0" sz="1000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60">
                <a:solidFill>
                  <a:srgbClr val="0C477E"/>
                </a:solidFill>
                <a:latin typeface="Arial Black"/>
                <a:cs typeface="Arial Black"/>
              </a:rPr>
              <a:t>Frequency </a:t>
            </a:r>
            <a:r>
              <a:rPr dirty="0" sz="1000" spc="-10">
                <a:solidFill>
                  <a:srgbClr val="0C477E"/>
                </a:solidFill>
                <a:latin typeface="Arial Black"/>
                <a:cs typeface="Arial Black"/>
              </a:rPr>
              <a:t>Index):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14600" y="8775185"/>
            <a:ext cx="461454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Open Sans"/>
                <a:cs typeface="Open Sans"/>
              </a:rPr>
              <a:t>Mide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la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frecuencia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promedio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de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 spc="-10">
                <a:latin typeface="Open Sans"/>
                <a:cs typeface="Open Sans"/>
              </a:rPr>
              <a:t>interrupciones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sostenidas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por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usuario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al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 spc="-20">
                <a:latin typeface="Open Sans"/>
                <a:cs typeface="Open Sans"/>
              </a:rPr>
              <a:t>año.</a:t>
            </a:r>
            <a:endParaRPr sz="1000">
              <a:latin typeface="Open Sans"/>
              <a:cs typeface="Open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7430" y="9247549"/>
            <a:ext cx="1615440" cy="1184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algn="just" marL="12700" marR="173990">
              <a:lnSpc>
                <a:spcPct val="115599"/>
              </a:lnSpc>
              <a:spcBef>
                <a:spcPts val="135"/>
              </a:spcBef>
            </a:pPr>
            <a:r>
              <a:rPr dirty="0" sz="1000" spc="-110">
                <a:solidFill>
                  <a:srgbClr val="0C477E"/>
                </a:solidFill>
                <a:latin typeface="Arial Black"/>
                <a:cs typeface="Arial Black"/>
              </a:rPr>
              <a:t>SAIDI</a:t>
            </a:r>
            <a:r>
              <a:rPr dirty="0" sz="1000" spc="35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90">
                <a:solidFill>
                  <a:srgbClr val="0C477E"/>
                </a:solidFill>
                <a:latin typeface="Arial Black"/>
                <a:cs typeface="Arial Black"/>
              </a:rPr>
              <a:t>(System</a:t>
            </a:r>
            <a:r>
              <a:rPr dirty="0" sz="1000" spc="35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65">
                <a:solidFill>
                  <a:srgbClr val="0C477E"/>
                </a:solidFill>
                <a:latin typeface="Arial Black"/>
                <a:cs typeface="Arial Black"/>
              </a:rPr>
              <a:t>Average </a:t>
            </a:r>
            <a:r>
              <a:rPr dirty="0" sz="1000" spc="-35">
                <a:solidFill>
                  <a:srgbClr val="0C477E"/>
                </a:solidFill>
                <a:latin typeface="Arial Black"/>
                <a:cs typeface="Arial Black"/>
              </a:rPr>
              <a:t>Interruption</a:t>
            </a:r>
            <a:r>
              <a:rPr dirty="0" sz="1000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10">
                <a:solidFill>
                  <a:srgbClr val="0C477E"/>
                </a:solidFill>
                <a:latin typeface="Arial Black"/>
                <a:cs typeface="Arial Black"/>
              </a:rPr>
              <a:t>Duration Index):</a:t>
            </a:r>
            <a:endParaRPr sz="1000">
              <a:latin typeface="Arial Black"/>
              <a:cs typeface="Arial Black"/>
            </a:endParaRPr>
          </a:p>
          <a:p>
            <a:pPr marL="12700" marR="5080">
              <a:lnSpc>
                <a:spcPct val="115599"/>
              </a:lnSpc>
              <a:spcBef>
                <a:spcPts val="760"/>
              </a:spcBef>
            </a:pPr>
            <a:r>
              <a:rPr dirty="0" sz="1000" spc="-85">
                <a:solidFill>
                  <a:srgbClr val="0C477E"/>
                </a:solidFill>
                <a:latin typeface="Arial Black"/>
                <a:cs typeface="Arial Black"/>
              </a:rPr>
              <a:t>CAIDI</a:t>
            </a:r>
            <a:r>
              <a:rPr dirty="0" sz="1000" spc="-35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65">
                <a:solidFill>
                  <a:srgbClr val="0C477E"/>
                </a:solidFill>
                <a:latin typeface="Arial Black"/>
                <a:cs typeface="Arial Black"/>
              </a:rPr>
              <a:t>(Customer</a:t>
            </a:r>
            <a:r>
              <a:rPr dirty="0" sz="1000" spc="-25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65">
                <a:solidFill>
                  <a:srgbClr val="0C477E"/>
                </a:solidFill>
                <a:latin typeface="Arial Black"/>
                <a:cs typeface="Arial Black"/>
              </a:rPr>
              <a:t>Average </a:t>
            </a:r>
            <a:r>
              <a:rPr dirty="0" sz="1000" spc="-35">
                <a:solidFill>
                  <a:srgbClr val="0C477E"/>
                </a:solidFill>
                <a:latin typeface="Arial Black"/>
                <a:cs typeface="Arial Black"/>
              </a:rPr>
              <a:t>Interruption</a:t>
            </a:r>
            <a:r>
              <a:rPr dirty="0" sz="1000">
                <a:solidFill>
                  <a:srgbClr val="0C477E"/>
                </a:solidFill>
                <a:latin typeface="Arial Black"/>
                <a:cs typeface="Arial Black"/>
              </a:rPr>
              <a:t> </a:t>
            </a:r>
            <a:r>
              <a:rPr dirty="0" sz="1000" spc="-10">
                <a:solidFill>
                  <a:srgbClr val="0C477E"/>
                </a:solidFill>
                <a:latin typeface="Arial Black"/>
                <a:cs typeface="Arial Black"/>
              </a:rPr>
              <a:t>Duration Index):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14600" y="9419037"/>
            <a:ext cx="45065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Open Sans"/>
                <a:cs typeface="Open Sans"/>
              </a:rPr>
              <a:t>Mide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la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duración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acumulada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total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del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tiempo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sin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servicio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por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usuario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al</a:t>
            </a:r>
            <a:r>
              <a:rPr dirty="0" sz="1000" spc="-15">
                <a:latin typeface="Open Sans"/>
                <a:cs typeface="Open Sans"/>
              </a:rPr>
              <a:t> </a:t>
            </a:r>
            <a:r>
              <a:rPr dirty="0" sz="1000" spc="-20">
                <a:latin typeface="Open Sans"/>
                <a:cs typeface="Open Sans"/>
              </a:rPr>
              <a:t>año.</a:t>
            </a:r>
            <a:endParaRPr sz="1000">
              <a:latin typeface="Open Sans"/>
              <a:cs typeface="Open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4600" y="10063130"/>
            <a:ext cx="43865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Open Sans"/>
                <a:cs typeface="Open Sans"/>
              </a:rPr>
              <a:t>Mide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la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duración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promedio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de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cada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corte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individual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(CAIDI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=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SAIDI</a:t>
            </a:r>
            <a:r>
              <a:rPr dirty="0" sz="1000" spc="-25">
                <a:latin typeface="Open Sans"/>
                <a:cs typeface="Open Sans"/>
              </a:rPr>
              <a:t> </a:t>
            </a:r>
            <a:r>
              <a:rPr dirty="0" sz="1000">
                <a:latin typeface="Open Sans"/>
                <a:cs typeface="Open Sans"/>
              </a:rPr>
              <a:t>/</a:t>
            </a:r>
            <a:r>
              <a:rPr dirty="0" sz="1000" spc="-20">
                <a:latin typeface="Open Sans"/>
                <a:cs typeface="Open Sans"/>
              </a:rPr>
              <a:t> </a:t>
            </a:r>
            <a:r>
              <a:rPr dirty="0" sz="1000" spc="-10">
                <a:latin typeface="Open Sans"/>
                <a:cs typeface="Open Sans"/>
              </a:rPr>
              <a:t>SAIFI).</a:t>
            </a:r>
            <a:endParaRPr sz="1000">
              <a:latin typeface="Open Sans"/>
              <a:cs typeface="Open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430" y="10550867"/>
            <a:ext cx="83216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*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Nota: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Evaluado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bajo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condiciones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normales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de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operación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excluyendo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Días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de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Eventos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Mayores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(MED),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conforme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a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la</a:t>
            </a:r>
            <a:r>
              <a:rPr dirty="0" sz="1100" spc="-20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norma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i="1">
                <a:solidFill>
                  <a:srgbClr val="535556"/>
                </a:solidFill>
                <a:latin typeface="Open Sans"/>
                <a:cs typeface="Open Sans"/>
              </a:rPr>
              <a:t>IEEE</a:t>
            </a:r>
            <a:r>
              <a:rPr dirty="0" sz="1100" spc="-25" i="1">
                <a:solidFill>
                  <a:srgbClr val="535556"/>
                </a:solidFill>
                <a:latin typeface="Open Sans"/>
                <a:cs typeface="Open Sans"/>
              </a:rPr>
              <a:t> </a:t>
            </a:r>
            <a:r>
              <a:rPr dirty="0" sz="1100" spc="-10" i="1">
                <a:solidFill>
                  <a:srgbClr val="535556"/>
                </a:solidFill>
                <a:latin typeface="Open Sans"/>
                <a:cs typeface="Open Sans"/>
              </a:rPr>
              <a:t>1366.</a:t>
            </a:r>
            <a:endParaRPr sz="1100">
              <a:latin typeface="Open Sans"/>
              <a:cs typeface="Open Sans"/>
            </a:endParaRPr>
          </a:p>
        </p:txBody>
      </p:sp>
      <p:grpSp>
        <p:nvGrpSpPr>
          <p:cNvPr id="2" name="object 2"/>
          <p:cNvGrpSpPr/>
          <p:nvPr/>
        </p:nvGrpSpPr>
        <p:grpSpPr>
          <a:xfrm>
            <a:off x="0" y="12127810"/>
            <a:ext cx="9497060" cy="636270"/>
            <a:chOff x="0" y="12127810"/>
            <a:chExt cx="9497060" cy="636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27810"/>
              <a:ext cx="9496484" cy="63568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4522" y="12325786"/>
              <a:ext cx="218668" cy="2191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600" y="12325786"/>
              <a:ext cx="200024" cy="238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8510" y="12319942"/>
              <a:ext cx="237188" cy="23765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59137" y="12325786"/>
              <a:ext cx="219075" cy="2190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58933" y="12326128"/>
              <a:ext cx="209335" cy="246995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 spc="70"/>
              <a:t>@meganalisis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143063" y="12331886"/>
            <a:ext cx="2962910" cy="217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350" spc="-10" b="1">
                <a:solidFill>
                  <a:srgbClr val="736F70"/>
                </a:solidFill>
                <a:latin typeface="Arial"/>
                <a:cs typeface="Arial"/>
                <a:hlinkClick r:id="rId10"/>
              </a:rPr>
              <a:t>www.encuestadorameganalisis.com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36F7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Meganalisis</dc:creator>
  <cp:keywords>DAHYJ53r6t8,BACGfAEjH4w</cp:keywords>
  <dc:title>ENCUESTA MEGANALISIS - VERDAD VENEZUELA SEPTIEMBRE- 2026</dc:title>
  <dcterms:created xsi:type="dcterms:W3CDTF">2026-10-20T16:16:49Z</dcterms:created>
  <dcterms:modified xsi:type="dcterms:W3CDTF">2026-10-20T16:16:49Z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2026-10-19T00:00:00Z</vt:filetime>
  </property>
  <property fmtid="{D5CDD505-2E9C-101B-9397-08002B2CF9AE}" pid="4" name="Creator">
    <vt:lpwstr>Canva</vt:lpwstr>
  </property>
  <property fmtid="{D5CDD505-2E9C-101B-9397-08002B2CF9AE}" pid="5" name="LastSaved">
    <vt:filetime>2026-10-20T00:00:00Z</vt:filetime>
  </property>
  <property fmtid="{D5CDD505-2E9C-101B-9397-08002B2CF9AE}" pid="6" name="Producer">
    <vt:lpwstr>Canva</vt:lpwstr>
  </property>
  <property fmtid="{D5CDD505-2E9C-101B-9397-08002B2CF9AE}" pid="7" name="containsAiGeneratedContent">
    <vt:lpwstr>Yes</vt:lpwstr>
  </property>
</Properties>
</file>